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294" r:id="rId4"/>
    <p:sldId id="293"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5" r:id="rId18"/>
    <p:sldId id="276" r:id="rId19"/>
    <p:sldId id="272" r:id="rId20"/>
    <p:sldId id="264" r:id="rId21"/>
    <p:sldId id="274" r:id="rId22"/>
    <p:sldId id="277" r:id="rId23"/>
    <p:sldId id="298" r:id="rId24"/>
    <p:sldId id="297" r:id="rId25"/>
    <p:sldId id="284" r:id="rId26"/>
    <p:sldId id="289" r:id="rId27"/>
    <p:sldId id="281" r:id="rId28"/>
    <p:sldId id="285" r:id="rId29"/>
    <p:sldId id="286" r:id="rId30"/>
    <p:sldId id="287" r:id="rId31"/>
    <p:sldId id="302" r:id="rId32"/>
    <p:sldId id="283" r:id="rId33"/>
    <p:sldId id="290" r:id="rId34"/>
    <p:sldId id="299" r:id="rId35"/>
    <p:sldId id="300" r:id="rId36"/>
    <p:sldId id="301" r:id="rId37"/>
    <p:sldId id="292"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D1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3941" autoAdjust="0"/>
  </p:normalViewPr>
  <p:slideViewPr>
    <p:cSldViewPr snapToGrid="0">
      <p:cViewPr varScale="1">
        <p:scale>
          <a:sx n="56" d="100"/>
          <a:sy n="56" d="100"/>
        </p:scale>
        <p:origin x="10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E7991-0B21-421E-9813-C6B8B1132736}" type="datetimeFigureOut">
              <a:rPr lang="fr-BE" smtClean="0"/>
              <a:t>16-10-22</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5D3FD-696D-41F9-A370-5A5587C8C370}" type="slidenum">
              <a:rPr lang="fr-BE" smtClean="0"/>
              <a:t>‹N°›</a:t>
            </a:fld>
            <a:endParaRPr lang="fr-BE"/>
          </a:p>
        </p:txBody>
      </p:sp>
    </p:spTree>
    <p:extLst>
      <p:ext uri="{BB962C8B-B14F-4D97-AF65-F5344CB8AC3E}">
        <p14:creationId xmlns:p14="http://schemas.microsoft.com/office/powerpoint/2010/main" val="3705821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1</a:t>
            </a:fld>
            <a:endParaRPr lang="fr-BE"/>
          </a:p>
        </p:txBody>
      </p:sp>
    </p:spTree>
    <p:extLst>
      <p:ext uri="{BB962C8B-B14F-4D97-AF65-F5344CB8AC3E}">
        <p14:creationId xmlns:p14="http://schemas.microsoft.com/office/powerpoint/2010/main" val="282648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poids1 existe (« vit ») entre { } qui délimite le main()</a:t>
            </a:r>
          </a:p>
          <a:p>
            <a:r>
              <a:rPr lang="fr-BE" dirty="0"/>
              <a:t>poids2 vit entre les { } qui délimite la méthode </a:t>
            </a:r>
            <a:r>
              <a:rPr lang="fr-BE" dirty="0" err="1"/>
              <a:t>bmi</a:t>
            </a:r>
            <a:r>
              <a:rPr lang="fr-BE"/>
              <a:t>()</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10</a:t>
            </a:fld>
            <a:endParaRPr lang="fr-BE"/>
          </a:p>
        </p:txBody>
      </p:sp>
    </p:spTree>
    <p:extLst>
      <p:ext uri="{BB962C8B-B14F-4D97-AF65-F5344CB8AC3E}">
        <p14:creationId xmlns:p14="http://schemas.microsoft.com/office/powerpoint/2010/main" val="2688729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En mode </a:t>
            </a:r>
            <a:r>
              <a:rPr lang="fr-BE" dirty="0" err="1"/>
              <a:t>debug</a:t>
            </a:r>
            <a:r>
              <a:rPr lang="fr-BE" dirty="0"/>
              <a:t>, on voit bien ce qui se passe au niveau de la mémoire</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12</a:t>
            </a:fld>
            <a:endParaRPr lang="fr-BE"/>
          </a:p>
        </p:txBody>
      </p:sp>
    </p:spTree>
    <p:extLst>
      <p:ext uri="{BB962C8B-B14F-4D97-AF65-F5344CB8AC3E}">
        <p14:creationId xmlns:p14="http://schemas.microsoft.com/office/powerpoint/2010/main" val="37950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On est dans le main(). Les variables accessibles sont les variables du main() : poids 1 et taille1. Ce sont les valeurs de ces variables qui vont passer en paramètre.</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14</a:t>
            </a:fld>
            <a:endParaRPr lang="fr-BE"/>
          </a:p>
        </p:txBody>
      </p:sp>
    </p:spTree>
    <p:extLst>
      <p:ext uri="{BB962C8B-B14F-4D97-AF65-F5344CB8AC3E}">
        <p14:creationId xmlns:p14="http://schemas.microsoft.com/office/powerpoint/2010/main" val="4057088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On est dans la méthode </a:t>
            </a:r>
            <a:r>
              <a:rPr lang="fr-BE" dirty="0" err="1"/>
              <a:t>bmi</a:t>
            </a:r>
            <a:r>
              <a:rPr lang="fr-BE" dirty="0"/>
              <a:t>(). Les variables accessibles sont (à ce moment) poids2 et taille2.</a:t>
            </a:r>
          </a:p>
          <a:p>
            <a:r>
              <a:rPr lang="fr-BE" dirty="0"/>
              <a:t>Suite au passage de paramètre poids2 et taille2 ont reçu des valeurs.</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15</a:t>
            </a:fld>
            <a:endParaRPr lang="fr-BE"/>
          </a:p>
        </p:txBody>
      </p:sp>
    </p:spTree>
    <p:extLst>
      <p:ext uri="{BB962C8B-B14F-4D97-AF65-F5344CB8AC3E}">
        <p14:creationId xmlns:p14="http://schemas.microsoft.com/office/powerpoint/2010/main" val="3261254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Les variables du main() sont poids1, taille1 et bmi1.</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16</a:t>
            </a:fld>
            <a:endParaRPr lang="fr-BE"/>
          </a:p>
        </p:txBody>
      </p:sp>
    </p:spTree>
    <p:extLst>
      <p:ext uri="{BB962C8B-B14F-4D97-AF65-F5344CB8AC3E}">
        <p14:creationId xmlns:p14="http://schemas.microsoft.com/office/powerpoint/2010/main" val="3490062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Les variables de la méthode </a:t>
            </a:r>
            <a:r>
              <a:rPr lang="fr-BE" dirty="0" err="1"/>
              <a:t>bmi</a:t>
            </a:r>
            <a:r>
              <a:rPr lang="fr-BE" dirty="0"/>
              <a:t>() sont poids2, taille2 et bmi2. Le « passage de paramètre » consiste à recopier des valeurs d’une variable vers une autre. L’ordre des paramètres est important. La première valeur est recopiée dans le premier paramètre, la deuxième valeur dans le deuxième paramètre, …</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17</a:t>
            </a:fld>
            <a:endParaRPr lang="fr-BE"/>
          </a:p>
        </p:txBody>
      </p:sp>
    </p:spTree>
    <p:extLst>
      <p:ext uri="{BB962C8B-B14F-4D97-AF65-F5344CB8AC3E}">
        <p14:creationId xmlns:p14="http://schemas.microsoft.com/office/powerpoint/2010/main" val="279488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 return » renvoie la valeur d’une variable de la méthode à la méthode appelante. Dans ce cas-ci, la méthode appelante est le main(), la variable bmi1 va recevoir la valeur de la variable bmi2 renvoyée (return) par la méthode </a:t>
            </a:r>
            <a:r>
              <a:rPr lang="fr-BE" dirty="0" err="1"/>
              <a:t>bmi</a:t>
            </a:r>
            <a:r>
              <a:rPr lang="fr-BE" dirty="0"/>
              <a:t>()</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18</a:t>
            </a:fld>
            <a:endParaRPr lang="fr-BE"/>
          </a:p>
        </p:txBody>
      </p:sp>
    </p:spTree>
    <p:extLst>
      <p:ext uri="{BB962C8B-B14F-4D97-AF65-F5344CB8AC3E}">
        <p14:creationId xmlns:p14="http://schemas.microsoft.com/office/powerpoint/2010/main" val="2924458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Une fois l’appel de la méthode terminée, les variables de la méthode disparaissent. Ce sont les variables de la méthode appelante (ici le main()) qui sont visibles.</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19</a:t>
            </a:fld>
            <a:endParaRPr lang="fr-BE"/>
          </a:p>
        </p:txBody>
      </p:sp>
    </p:spTree>
    <p:extLst>
      <p:ext uri="{BB962C8B-B14F-4D97-AF65-F5344CB8AC3E}">
        <p14:creationId xmlns:p14="http://schemas.microsoft.com/office/powerpoint/2010/main" val="3469065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Les noms des variables/paramètres des 2 méthodes peuvent être les mêmes. C’est plus simple !</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20</a:t>
            </a:fld>
            <a:endParaRPr lang="fr-BE"/>
          </a:p>
        </p:txBody>
      </p:sp>
    </p:spTree>
    <p:extLst>
      <p:ext uri="{BB962C8B-B14F-4D97-AF65-F5344CB8AC3E}">
        <p14:creationId xmlns:p14="http://schemas.microsoft.com/office/powerpoint/2010/main" val="4204574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faut juste bien se rendre compte qu’en mémoire, malgré les mêmes noms, ce sont des cases différentes.</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21</a:t>
            </a:fld>
            <a:endParaRPr lang="fr-BE"/>
          </a:p>
        </p:txBody>
      </p:sp>
    </p:spTree>
    <p:extLst>
      <p:ext uri="{BB962C8B-B14F-4D97-AF65-F5344CB8AC3E}">
        <p14:creationId xmlns:p14="http://schemas.microsoft.com/office/powerpoint/2010/main" val="2417948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Tout mettre dans le main() </a:t>
            </a:r>
            <a:r>
              <a:rPr lang="fr-BE" dirty="0">
                <a:sym typeface="Wingdings" panose="05000000000000000000" pitchFamily="2" charset="2"/>
              </a:rPr>
              <a:t> vite ingérable</a:t>
            </a:r>
            <a:endParaRPr lang="fr-BE" dirty="0"/>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2</a:t>
            </a:fld>
            <a:endParaRPr lang="fr-BE"/>
          </a:p>
        </p:txBody>
      </p:sp>
    </p:spTree>
    <p:extLst>
      <p:ext uri="{BB962C8B-B14F-4D97-AF65-F5344CB8AC3E}">
        <p14:creationId xmlns:p14="http://schemas.microsoft.com/office/powerpoint/2010/main" val="4043161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Une méthode reçoit des valeurs et en communique une autre.</a:t>
            </a:r>
          </a:p>
          <a:p>
            <a:r>
              <a:rPr lang="fr-BE" dirty="0"/>
              <a:t>Une méthode peut recevoir des valeurs et peut en communiquer une autre.</a:t>
            </a:r>
          </a:p>
          <a:p>
            <a:r>
              <a:rPr lang="fr-BE" dirty="0"/>
              <a:t>En Java : la méthode peut ne rien renvoyer ou alors maximum une valeur.</a:t>
            </a:r>
          </a:p>
          <a:p>
            <a:r>
              <a:rPr lang="fr-BE" dirty="0"/>
              <a:t>C’est contraignant. Mais il est possible de contourner ce problème.</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22</a:t>
            </a:fld>
            <a:endParaRPr lang="fr-BE"/>
          </a:p>
        </p:txBody>
      </p:sp>
    </p:spTree>
    <p:extLst>
      <p:ext uri="{BB962C8B-B14F-4D97-AF65-F5344CB8AC3E}">
        <p14:creationId xmlns:p14="http://schemas.microsoft.com/office/powerpoint/2010/main" val="2494902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Exemple de la méthode </a:t>
            </a:r>
            <a:r>
              <a:rPr lang="fr-BE" dirty="0" err="1"/>
              <a:t>bmi</a:t>
            </a:r>
            <a:r>
              <a:rPr lang="fr-BE" dirty="0"/>
              <a:t>(). Pour calculer le </a:t>
            </a:r>
            <a:r>
              <a:rPr lang="fr-BE" dirty="0" err="1"/>
              <a:t>bmi</a:t>
            </a:r>
            <a:r>
              <a:rPr lang="fr-BE" dirty="0"/>
              <a:t>, la méthode a besoin de 2 valeurs : le poids et la taille. La méthode calcule le </a:t>
            </a:r>
            <a:r>
              <a:rPr lang="fr-BE" dirty="0" err="1"/>
              <a:t>bmi</a:t>
            </a:r>
            <a:r>
              <a:rPr lang="fr-BE" dirty="0"/>
              <a:t> et renvoie cette valeur.</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24</a:t>
            </a:fld>
            <a:endParaRPr lang="fr-BE"/>
          </a:p>
        </p:txBody>
      </p:sp>
    </p:spTree>
    <p:extLst>
      <p:ext uri="{BB962C8B-B14F-4D97-AF65-F5344CB8AC3E}">
        <p14:creationId xmlns:p14="http://schemas.microsoft.com/office/powerpoint/2010/main" val="1925682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L’entête de la méthode contient plusieurs informations.</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25</a:t>
            </a:fld>
            <a:endParaRPr lang="fr-BE"/>
          </a:p>
        </p:txBody>
      </p:sp>
    </p:spTree>
    <p:extLst>
      <p:ext uri="{BB962C8B-B14F-4D97-AF65-F5344CB8AC3E}">
        <p14:creationId xmlns:p14="http://schemas.microsoft.com/office/powerpoint/2010/main" val="1733709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Entête et signature d’une méthode : pas la même chose (APOO)</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26</a:t>
            </a:fld>
            <a:endParaRPr lang="fr-BE"/>
          </a:p>
        </p:txBody>
      </p:sp>
    </p:spTree>
    <p:extLst>
      <p:ext uri="{BB962C8B-B14F-4D97-AF65-F5344CB8AC3E}">
        <p14:creationId xmlns:p14="http://schemas.microsoft.com/office/powerpoint/2010/main" val="186429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Il est important de documenter ses méthodes. Le programmeur qui utilise une méthode écrite par un autre programmeur va consulter cette </a:t>
            </a:r>
            <a:r>
              <a:rPr lang="fr-BE" dirty="0" err="1"/>
              <a:t>Javadoc</a:t>
            </a:r>
            <a:r>
              <a:rPr lang="fr-BE" dirty="0"/>
              <a:t> !</a:t>
            </a:r>
          </a:p>
          <a:p>
            <a:r>
              <a:rPr lang="fr-BE" dirty="0"/>
              <a:t>Sans regarder le code, il faut trouver toutes les infos utiles sur la méthode qu’on désire utiliser. Avec </a:t>
            </a:r>
            <a:r>
              <a:rPr lang="fr-BE" dirty="0" err="1"/>
              <a:t>IntelliJ</a:t>
            </a:r>
            <a:r>
              <a:rPr lang="fr-BE" dirty="0"/>
              <a:t>, les infos s’affichent automatiquement à condition d’avoir respecté quelques règles de syntaxe. Il ne faut pas apprendre ces règles par </a:t>
            </a:r>
            <a:r>
              <a:rPr lang="fr-BE" dirty="0" err="1"/>
              <a:t>coeur</a:t>
            </a:r>
            <a:r>
              <a:rPr lang="fr-BE" dirty="0"/>
              <a:t>, il est possible d’obtenir une </a:t>
            </a:r>
            <a:r>
              <a:rPr lang="fr-BE" dirty="0" err="1"/>
              <a:t>javaDoc</a:t>
            </a:r>
            <a:r>
              <a:rPr lang="fr-BE" dirty="0"/>
              <a:t> préremplie.</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27</a:t>
            </a:fld>
            <a:endParaRPr lang="fr-BE"/>
          </a:p>
        </p:txBody>
      </p:sp>
    </p:spTree>
    <p:extLst>
      <p:ext uri="{BB962C8B-B14F-4D97-AF65-F5344CB8AC3E}">
        <p14:creationId xmlns:p14="http://schemas.microsoft.com/office/powerpoint/2010/main" val="1828761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Voici la </a:t>
            </a:r>
            <a:r>
              <a:rPr lang="fr-BE" dirty="0" err="1"/>
              <a:t>JavaDoc</a:t>
            </a:r>
            <a:r>
              <a:rPr lang="fr-BE" dirty="0"/>
              <a:t> préremplie et donc à remplir.</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28</a:t>
            </a:fld>
            <a:endParaRPr lang="fr-BE"/>
          </a:p>
        </p:txBody>
      </p:sp>
    </p:spTree>
    <p:extLst>
      <p:ext uri="{BB962C8B-B14F-4D97-AF65-F5344CB8AC3E}">
        <p14:creationId xmlns:p14="http://schemas.microsoft.com/office/powerpoint/2010/main" val="3517194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On décrit brièvement ce que fait la méthode, quels sont les différents paramètres et ce que renvoie la méthode</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29</a:t>
            </a:fld>
            <a:endParaRPr lang="fr-BE"/>
          </a:p>
        </p:txBody>
      </p:sp>
    </p:spTree>
    <p:extLst>
      <p:ext uri="{BB962C8B-B14F-4D97-AF65-F5344CB8AC3E}">
        <p14:creationId xmlns:p14="http://schemas.microsoft.com/office/powerpoint/2010/main" val="1927500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Ces informations apparaissent automatiquement lors de l’utilisation d’une méthode.</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30</a:t>
            </a:fld>
            <a:endParaRPr lang="fr-BE"/>
          </a:p>
        </p:txBody>
      </p:sp>
    </p:spTree>
    <p:extLst>
      <p:ext uri="{BB962C8B-B14F-4D97-AF65-F5344CB8AC3E}">
        <p14:creationId xmlns:p14="http://schemas.microsoft.com/office/powerpoint/2010/main" val="1546548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Voici une 3</a:t>
            </a:r>
            <a:r>
              <a:rPr lang="fr-BE" baseline="30000" dirty="0"/>
              <a:t>ème</a:t>
            </a:r>
            <a:r>
              <a:rPr lang="fr-BE" dirty="0"/>
              <a:t> version de la classe BMI. C’est la vision orientée objet de la programmation orientée objet. Tout objet de la classe Client possède un nom, un poids et une taille.  Est de calculer son </a:t>
            </a:r>
            <a:r>
              <a:rPr lang="fr-BE" dirty="0" err="1"/>
              <a:t>bmi</a:t>
            </a:r>
            <a:r>
              <a:rPr lang="fr-BE" dirty="0"/>
              <a:t>.</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31</a:t>
            </a:fld>
            <a:endParaRPr lang="fr-BE"/>
          </a:p>
        </p:txBody>
      </p:sp>
    </p:spTree>
    <p:extLst>
      <p:ext uri="{BB962C8B-B14F-4D97-AF65-F5344CB8AC3E}">
        <p14:creationId xmlns:p14="http://schemas.microsoft.com/office/powerpoint/2010/main" val="1905359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méthode peut utiliser ses paramètres, des variables locales mais aussi les attributs de la classe.</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32</a:t>
            </a:fld>
            <a:endParaRPr lang="fr-BE"/>
          </a:p>
        </p:txBody>
      </p:sp>
    </p:spTree>
    <p:extLst>
      <p:ext uri="{BB962C8B-B14F-4D97-AF65-F5344CB8AC3E}">
        <p14:creationId xmlns:p14="http://schemas.microsoft.com/office/powerpoint/2010/main" val="2700630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Les 2 techniques coexistent</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3</a:t>
            </a:fld>
            <a:endParaRPr lang="fr-BE"/>
          </a:p>
        </p:txBody>
      </p:sp>
    </p:spTree>
    <p:extLst>
      <p:ext uri="{BB962C8B-B14F-4D97-AF65-F5344CB8AC3E}">
        <p14:creationId xmlns:p14="http://schemas.microsoft.com/office/powerpoint/2010/main" val="2430816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Dans une méthode, on retrouve 0, 1 ou plusieurs return. Une méthode </a:t>
            </a:r>
            <a:r>
              <a:rPr lang="fr-BE" dirty="0" err="1"/>
              <a:t>void</a:t>
            </a:r>
            <a:r>
              <a:rPr lang="fr-BE" dirty="0"/>
              <a:t> ne doit rien renvoyer, mais peut contenir des return. Le dernier return dans le cas d’une méthode </a:t>
            </a:r>
            <a:r>
              <a:rPr lang="fr-BE" dirty="0" err="1"/>
              <a:t>void</a:t>
            </a:r>
            <a:r>
              <a:rPr lang="fr-BE" dirty="0"/>
              <a:t> est inutile.</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33</a:t>
            </a:fld>
            <a:endParaRPr lang="fr-BE"/>
          </a:p>
        </p:txBody>
      </p:sp>
    </p:spTree>
    <p:extLst>
      <p:ext uri="{BB962C8B-B14F-4D97-AF65-F5344CB8AC3E}">
        <p14:creationId xmlns:p14="http://schemas.microsoft.com/office/powerpoint/2010/main" val="414258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Ce n’est pas parce qu’on ne voit plus de </a:t>
            </a:r>
            <a:r>
              <a:rPr lang="fr-BE" dirty="0" err="1"/>
              <a:t>else</a:t>
            </a:r>
            <a:r>
              <a:rPr lang="fr-BE" dirty="0"/>
              <a:t> que les ifs ne sont pas imbriqués. C’est juste que le </a:t>
            </a:r>
            <a:r>
              <a:rPr lang="fr-BE" dirty="0" err="1"/>
              <a:t>else</a:t>
            </a:r>
            <a:r>
              <a:rPr lang="fr-BE" dirty="0"/>
              <a:t> n’est plus obligatoire.</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34</a:t>
            </a:fld>
            <a:endParaRPr lang="fr-BE"/>
          </a:p>
        </p:txBody>
      </p:sp>
    </p:spTree>
    <p:extLst>
      <p:ext uri="{BB962C8B-B14F-4D97-AF65-F5344CB8AC3E}">
        <p14:creationId xmlns:p14="http://schemas.microsoft.com/office/powerpoint/2010/main" val="4052389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Comment lire cette série de ifs imbriqués ?</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35</a:t>
            </a:fld>
            <a:endParaRPr lang="fr-BE"/>
          </a:p>
        </p:txBody>
      </p:sp>
    </p:spTree>
    <p:extLst>
      <p:ext uri="{BB962C8B-B14F-4D97-AF65-F5344CB8AC3E}">
        <p14:creationId xmlns:p14="http://schemas.microsoft.com/office/powerpoint/2010/main" val="4043025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Une méthode qui n’est pas </a:t>
            </a:r>
            <a:r>
              <a:rPr lang="fr-BE" dirty="0" err="1"/>
              <a:t>void</a:t>
            </a:r>
            <a:r>
              <a:rPr lang="fr-BE" dirty="0"/>
              <a:t>, doit obligatoirement renvoyer quelque chose. Si ce n’est pas …., si ce n’est pas, … si ce n’est pas … forcément c’est … </a:t>
            </a:r>
          </a:p>
          <a:p>
            <a:r>
              <a:rPr lang="fr-BE" dirty="0" err="1"/>
              <a:t>Danc</a:t>
            </a:r>
            <a:r>
              <a:rPr lang="fr-BE" dirty="0"/>
              <a:t> cet exemple, il y a un if inutile.</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36</a:t>
            </a:fld>
            <a:endParaRPr lang="fr-BE"/>
          </a:p>
        </p:txBody>
      </p:sp>
    </p:spTree>
    <p:extLst>
      <p:ext uri="{BB962C8B-B14F-4D97-AF65-F5344CB8AC3E}">
        <p14:creationId xmlns:p14="http://schemas.microsoft.com/office/powerpoint/2010/main" val="2683132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Dans l’exemple, on n’utilisait que des variables de type primitif. Lors du passage de paramètre, on a chaque fois dit : la valeur est copiée.</a:t>
            </a:r>
          </a:p>
          <a:p>
            <a:r>
              <a:rPr lang="fr-BE" dirty="0"/>
              <a:t>Dans le cas d’un objet, c’est la référence qui est copiée. C’est le cours d’APOO qui est chargé de voir toutes les conséquences d’une telle copie.</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37</a:t>
            </a:fld>
            <a:endParaRPr lang="fr-BE"/>
          </a:p>
        </p:txBody>
      </p:sp>
    </p:spTree>
    <p:extLst>
      <p:ext uri="{BB962C8B-B14F-4D97-AF65-F5344CB8AC3E}">
        <p14:creationId xmlns:p14="http://schemas.microsoft.com/office/powerpoint/2010/main" val="414647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calculBMIV1, calculBMIV2, … La première version est une version sans appel de méthode. Tout se fait dans le main(). Et encore … </a:t>
            </a:r>
            <a:r>
              <a:rPr lang="fr-BE" dirty="0" err="1"/>
              <a:t>scanner.nextDouble</a:t>
            </a:r>
            <a:r>
              <a:rPr lang="fr-BE" dirty="0"/>
              <a:t>() </a:t>
            </a:r>
            <a:r>
              <a:rPr lang="fr-BE" dirty="0">
                <a:sym typeface="Wingdings" panose="05000000000000000000" pitchFamily="2" charset="2"/>
              </a:rPr>
              <a:t> appel de méthode !</a:t>
            </a:r>
            <a:endParaRPr lang="fr-BE" dirty="0"/>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4</a:t>
            </a:fld>
            <a:endParaRPr lang="fr-BE"/>
          </a:p>
        </p:txBody>
      </p:sp>
    </p:spTree>
    <p:extLst>
      <p:ext uri="{BB962C8B-B14F-4D97-AF65-F5344CB8AC3E}">
        <p14:creationId xmlns:p14="http://schemas.microsoft.com/office/powerpoint/2010/main" val="47915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CalculBMIV2 </a:t>
            </a:r>
            <a:r>
              <a:rPr lang="fr-BE" dirty="0">
                <a:sym typeface="Wingdings" panose="05000000000000000000" pitchFamily="2" charset="2"/>
              </a:rPr>
              <a:t> on essaye d’introduire une méthode appelée </a:t>
            </a:r>
            <a:r>
              <a:rPr lang="fr-BE" dirty="0" err="1">
                <a:sym typeface="Wingdings" panose="05000000000000000000" pitchFamily="2" charset="2"/>
              </a:rPr>
              <a:t>bmi</a:t>
            </a:r>
            <a:r>
              <a:rPr lang="fr-BE" dirty="0">
                <a:sym typeface="Wingdings" panose="05000000000000000000" pitchFamily="2" charset="2"/>
              </a:rPr>
              <a:t>(). Erreurs de compilation !</a:t>
            </a:r>
            <a:endParaRPr lang="fr-BE" dirty="0"/>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5</a:t>
            </a:fld>
            <a:endParaRPr lang="fr-BE"/>
          </a:p>
        </p:txBody>
      </p:sp>
    </p:spTree>
    <p:extLst>
      <p:ext uri="{BB962C8B-B14F-4D97-AF65-F5344CB8AC3E}">
        <p14:creationId xmlns:p14="http://schemas.microsoft.com/office/powerpoint/2010/main" val="50212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err="1"/>
              <a:t>IntellIj</a:t>
            </a:r>
            <a:r>
              <a:rPr lang="fr-BE" dirty="0"/>
              <a:t> signale ces erreurs comme des variables inconnues.</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6</a:t>
            </a:fld>
            <a:endParaRPr lang="fr-BE"/>
          </a:p>
        </p:txBody>
      </p:sp>
    </p:spTree>
    <p:extLst>
      <p:ext uri="{BB962C8B-B14F-4D97-AF65-F5344CB8AC3E}">
        <p14:creationId xmlns:p14="http://schemas.microsoft.com/office/powerpoint/2010/main" val="916401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variable </a:t>
            </a:r>
            <a:r>
              <a:rPr lang="fr-BE" dirty="0" err="1"/>
              <a:t>bmi</a:t>
            </a:r>
            <a:r>
              <a:rPr lang="fr-BE" dirty="0"/>
              <a:t> est déclarée dans la méthode </a:t>
            </a:r>
            <a:r>
              <a:rPr lang="fr-BE" dirty="0" err="1"/>
              <a:t>bmi</a:t>
            </a:r>
            <a:r>
              <a:rPr lang="fr-BE" dirty="0"/>
              <a:t>(), mais « on » essaye de l’utiliser dans la méthode main()</a:t>
            </a:r>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La variable poids est déclarée dans la méthode main(), mais « on » essaye de l’utiliser dans la méthode </a:t>
            </a:r>
            <a:r>
              <a:rPr lang="fr-BE" dirty="0" err="1"/>
              <a:t>bmi</a:t>
            </a:r>
            <a:r>
              <a:rPr lang="fr-BE"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La variable taille est déclarée dans la méthode main(), mais « on » essaye de l’utiliser dans la méthode </a:t>
            </a:r>
            <a:r>
              <a:rPr lang="fr-BE" dirty="0" err="1"/>
              <a:t>bmi</a:t>
            </a:r>
            <a:r>
              <a:rPr lang="fr-BE" dirty="0"/>
              <a:t>()</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7</a:t>
            </a:fld>
            <a:endParaRPr lang="fr-BE"/>
          </a:p>
        </p:txBody>
      </p:sp>
    </p:spTree>
    <p:extLst>
      <p:ext uri="{BB962C8B-B14F-4D97-AF65-F5344CB8AC3E}">
        <p14:creationId xmlns:p14="http://schemas.microsoft.com/office/powerpoint/2010/main" val="2102638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Chaque méthode a ses propres variables ! La variable « vit » entre { }.</a:t>
            </a:r>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8</a:t>
            </a:fld>
            <a:endParaRPr lang="fr-BE"/>
          </a:p>
        </p:txBody>
      </p:sp>
    </p:spTree>
    <p:extLst>
      <p:ext uri="{BB962C8B-B14F-4D97-AF65-F5344CB8AC3E}">
        <p14:creationId xmlns:p14="http://schemas.microsoft.com/office/powerpoint/2010/main" val="213321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méthode main() a ses variables poids1, taille1, bmi1;</a:t>
            </a:r>
          </a:p>
          <a:p>
            <a:r>
              <a:rPr lang="fr-BE" dirty="0"/>
              <a:t>La méthode </a:t>
            </a:r>
            <a:r>
              <a:rPr lang="fr-BE" dirty="0" err="1"/>
              <a:t>bmi</a:t>
            </a:r>
            <a:r>
              <a:rPr lang="fr-BE" dirty="0"/>
              <a:t>() a ses variables poids2, taille2, bmi2</a:t>
            </a:r>
          </a:p>
          <a:p>
            <a:r>
              <a:rPr lang="fr-BE" dirty="0"/>
              <a:t>Les paramètres sont des variables </a:t>
            </a:r>
            <a:r>
              <a:rPr lang="fr-BE" dirty="0">
                <a:sym typeface="Wingdings" panose="05000000000000000000" pitchFamily="2" charset="2"/>
              </a:rPr>
              <a:t> « double » poids2  une case mémoire de type double qui s’appelle poids2</a:t>
            </a:r>
            <a:endParaRPr lang="fr-BE" dirty="0"/>
          </a:p>
        </p:txBody>
      </p:sp>
      <p:sp>
        <p:nvSpPr>
          <p:cNvPr id="4" name="Espace réservé du numéro de diapositive 3"/>
          <p:cNvSpPr>
            <a:spLocks noGrp="1"/>
          </p:cNvSpPr>
          <p:nvPr>
            <p:ph type="sldNum" sz="quarter" idx="5"/>
          </p:nvPr>
        </p:nvSpPr>
        <p:spPr/>
        <p:txBody>
          <a:bodyPr/>
          <a:lstStyle/>
          <a:p>
            <a:fld id="{E675D3FD-696D-41F9-A370-5A5587C8C370}" type="slidenum">
              <a:rPr lang="fr-BE" smtClean="0"/>
              <a:t>9</a:t>
            </a:fld>
            <a:endParaRPr lang="fr-BE"/>
          </a:p>
        </p:txBody>
      </p:sp>
    </p:spTree>
    <p:extLst>
      <p:ext uri="{BB962C8B-B14F-4D97-AF65-F5344CB8AC3E}">
        <p14:creationId xmlns:p14="http://schemas.microsoft.com/office/powerpoint/2010/main" val="3843159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7F97-0D75-49BF-9BDD-BBDB36258F2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88D32489-DADF-4688-B0A7-FB7F548B5D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541629DA-A3B5-4431-8CA9-0C497B74CA08}"/>
              </a:ext>
            </a:extLst>
          </p:cNvPr>
          <p:cNvSpPr>
            <a:spLocks noGrp="1"/>
          </p:cNvSpPr>
          <p:nvPr>
            <p:ph type="dt" sz="half" idx="10"/>
          </p:nvPr>
        </p:nvSpPr>
        <p:spPr/>
        <p:txBody>
          <a:bodyPr/>
          <a:lstStyle/>
          <a:p>
            <a:fld id="{F5224F48-4A49-48A5-90A0-14763D511DB2}" type="datetimeFigureOut">
              <a:rPr lang="fr-BE" smtClean="0"/>
              <a:t>16-10-22</a:t>
            </a:fld>
            <a:endParaRPr lang="fr-BE"/>
          </a:p>
        </p:txBody>
      </p:sp>
      <p:sp>
        <p:nvSpPr>
          <p:cNvPr id="5" name="Espace réservé du pied de page 4">
            <a:extLst>
              <a:ext uri="{FF2B5EF4-FFF2-40B4-BE49-F238E27FC236}">
                <a16:creationId xmlns:a16="http://schemas.microsoft.com/office/drawing/2014/main" id="{AC38F8EA-2DF4-46BB-8BF3-B016438D8BED}"/>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BC0E75F0-E7F1-4107-AAE0-F24AB0FEE68A}"/>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300894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C0BD6F-AD40-4D66-A62B-AC734124B9FD}"/>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9368CB01-ED4A-4DA0-9B16-B77521C3C63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1297686-23CC-45FD-9573-FC05A1A682B0}"/>
              </a:ext>
            </a:extLst>
          </p:cNvPr>
          <p:cNvSpPr>
            <a:spLocks noGrp="1"/>
          </p:cNvSpPr>
          <p:nvPr>
            <p:ph type="dt" sz="half" idx="10"/>
          </p:nvPr>
        </p:nvSpPr>
        <p:spPr/>
        <p:txBody>
          <a:bodyPr/>
          <a:lstStyle/>
          <a:p>
            <a:fld id="{F5224F48-4A49-48A5-90A0-14763D511DB2}" type="datetimeFigureOut">
              <a:rPr lang="fr-BE" smtClean="0"/>
              <a:t>16-10-22</a:t>
            </a:fld>
            <a:endParaRPr lang="fr-BE"/>
          </a:p>
        </p:txBody>
      </p:sp>
      <p:sp>
        <p:nvSpPr>
          <p:cNvPr id="5" name="Espace réservé du pied de page 4">
            <a:extLst>
              <a:ext uri="{FF2B5EF4-FFF2-40B4-BE49-F238E27FC236}">
                <a16:creationId xmlns:a16="http://schemas.microsoft.com/office/drawing/2014/main" id="{B535787C-27A8-4B49-B6BF-D3D1E3A6AEA2}"/>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4F957FD7-982C-4FB9-BA3E-383019936B5D}"/>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750847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20D6865-03C8-4D7B-9D7D-16534549635F}"/>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9848B443-6C25-4AE6-A749-80612CA6D6B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BB78DE09-AAD3-4696-82F0-2B104253F9A1}"/>
              </a:ext>
            </a:extLst>
          </p:cNvPr>
          <p:cNvSpPr>
            <a:spLocks noGrp="1"/>
          </p:cNvSpPr>
          <p:nvPr>
            <p:ph type="dt" sz="half" idx="10"/>
          </p:nvPr>
        </p:nvSpPr>
        <p:spPr/>
        <p:txBody>
          <a:bodyPr/>
          <a:lstStyle/>
          <a:p>
            <a:fld id="{F5224F48-4A49-48A5-90A0-14763D511DB2}" type="datetimeFigureOut">
              <a:rPr lang="fr-BE" smtClean="0"/>
              <a:t>16-10-22</a:t>
            </a:fld>
            <a:endParaRPr lang="fr-BE"/>
          </a:p>
        </p:txBody>
      </p:sp>
      <p:sp>
        <p:nvSpPr>
          <p:cNvPr id="5" name="Espace réservé du pied de page 4">
            <a:extLst>
              <a:ext uri="{FF2B5EF4-FFF2-40B4-BE49-F238E27FC236}">
                <a16:creationId xmlns:a16="http://schemas.microsoft.com/office/drawing/2014/main" id="{9F450CAD-FBD3-4220-BE6F-6445D2ED81B8}"/>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D717E7B2-3718-43D5-A4A4-7EF3EE9FF329}"/>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35415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FB9EF-2324-4B79-BFCB-75456FB0BB8D}"/>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C9B4A2D0-F937-444D-A34C-3D7C56F311D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8E5E5048-0D82-4321-A709-F9A483BFCB8D}"/>
              </a:ext>
            </a:extLst>
          </p:cNvPr>
          <p:cNvSpPr>
            <a:spLocks noGrp="1"/>
          </p:cNvSpPr>
          <p:nvPr>
            <p:ph type="dt" sz="half" idx="10"/>
          </p:nvPr>
        </p:nvSpPr>
        <p:spPr/>
        <p:txBody>
          <a:bodyPr/>
          <a:lstStyle/>
          <a:p>
            <a:fld id="{F5224F48-4A49-48A5-90A0-14763D511DB2}" type="datetimeFigureOut">
              <a:rPr lang="fr-BE" smtClean="0"/>
              <a:t>16-10-22</a:t>
            </a:fld>
            <a:endParaRPr lang="fr-BE"/>
          </a:p>
        </p:txBody>
      </p:sp>
      <p:sp>
        <p:nvSpPr>
          <p:cNvPr id="5" name="Espace réservé du pied de page 4">
            <a:extLst>
              <a:ext uri="{FF2B5EF4-FFF2-40B4-BE49-F238E27FC236}">
                <a16:creationId xmlns:a16="http://schemas.microsoft.com/office/drawing/2014/main" id="{215415FD-3029-4596-B946-EF41B767309F}"/>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3D8A1D25-2475-4434-8025-783951B8E349}"/>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316509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35BD84-42BB-462B-ACE7-C3A04BF0E36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B8AACCE6-19C6-4784-8693-91BC4F7671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6372CEF-9E9E-4C36-8744-866CFFE048E5}"/>
              </a:ext>
            </a:extLst>
          </p:cNvPr>
          <p:cNvSpPr>
            <a:spLocks noGrp="1"/>
          </p:cNvSpPr>
          <p:nvPr>
            <p:ph type="dt" sz="half" idx="10"/>
          </p:nvPr>
        </p:nvSpPr>
        <p:spPr/>
        <p:txBody>
          <a:bodyPr/>
          <a:lstStyle/>
          <a:p>
            <a:fld id="{F5224F48-4A49-48A5-90A0-14763D511DB2}" type="datetimeFigureOut">
              <a:rPr lang="fr-BE" smtClean="0"/>
              <a:t>16-10-22</a:t>
            </a:fld>
            <a:endParaRPr lang="fr-BE"/>
          </a:p>
        </p:txBody>
      </p:sp>
      <p:sp>
        <p:nvSpPr>
          <p:cNvPr id="5" name="Espace réservé du pied de page 4">
            <a:extLst>
              <a:ext uri="{FF2B5EF4-FFF2-40B4-BE49-F238E27FC236}">
                <a16:creationId xmlns:a16="http://schemas.microsoft.com/office/drawing/2014/main" id="{22855D63-2DAD-4B8D-99A5-872DE0B2C636}"/>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85CAD25B-EC7F-416A-BC86-43CC2CFD6A32}"/>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899642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FB619-D68B-45A4-82A3-0E0B931D67C7}"/>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932B4DBA-4DA9-4706-9F89-1F2D04C2BAD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D4B518DA-6F95-4A4B-995F-B51DB8B3F5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3C4BF1D-7138-44BE-9765-715FD97859A1}"/>
              </a:ext>
            </a:extLst>
          </p:cNvPr>
          <p:cNvSpPr>
            <a:spLocks noGrp="1"/>
          </p:cNvSpPr>
          <p:nvPr>
            <p:ph type="dt" sz="half" idx="10"/>
          </p:nvPr>
        </p:nvSpPr>
        <p:spPr/>
        <p:txBody>
          <a:bodyPr/>
          <a:lstStyle/>
          <a:p>
            <a:fld id="{F5224F48-4A49-48A5-90A0-14763D511DB2}" type="datetimeFigureOut">
              <a:rPr lang="fr-BE" smtClean="0"/>
              <a:t>16-10-22</a:t>
            </a:fld>
            <a:endParaRPr lang="fr-BE"/>
          </a:p>
        </p:txBody>
      </p:sp>
      <p:sp>
        <p:nvSpPr>
          <p:cNvPr id="6" name="Espace réservé du pied de page 5">
            <a:extLst>
              <a:ext uri="{FF2B5EF4-FFF2-40B4-BE49-F238E27FC236}">
                <a16:creationId xmlns:a16="http://schemas.microsoft.com/office/drawing/2014/main" id="{B7337A63-BC4E-450F-B593-BD21FC78FC9D}"/>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CA92E6DD-563B-4411-A60E-3986A09E2DC3}"/>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77965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C2DEED-8F13-4410-A34E-443DCA4605D6}"/>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2A14C4A9-A2A8-46F9-80CE-A2C745142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338D66A-08BA-41B4-A93D-3437C746AF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15E1EEAC-55B0-4A7F-97E1-915257DF7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6342C92-7717-44FF-98CE-3B955470242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3D7B518F-3716-42EE-91CC-DD107F943FE4}"/>
              </a:ext>
            </a:extLst>
          </p:cNvPr>
          <p:cNvSpPr>
            <a:spLocks noGrp="1"/>
          </p:cNvSpPr>
          <p:nvPr>
            <p:ph type="dt" sz="half" idx="10"/>
          </p:nvPr>
        </p:nvSpPr>
        <p:spPr/>
        <p:txBody>
          <a:bodyPr/>
          <a:lstStyle/>
          <a:p>
            <a:fld id="{F5224F48-4A49-48A5-90A0-14763D511DB2}" type="datetimeFigureOut">
              <a:rPr lang="fr-BE" smtClean="0"/>
              <a:t>16-10-22</a:t>
            </a:fld>
            <a:endParaRPr lang="fr-BE"/>
          </a:p>
        </p:txBody>
      </p:sp>
      <p:sp>
        <p:nvSpPr>
          <p:cNvPr id="8" name="Espace réservé du pied de page 7">
            <a:extLst>
              <a:ext uri="{FF2B5EF4-FFF2-40B4-BE49-F238E27FC236}">
                <a16:creationId xmlns:a16="http://schemas.microsoft.com/office/drawing/2014/main" id="{0F1424E1-C265-4DEC-8487-B7A2F9E4FBC0}"/>
              </a:ext>
            </a:extLst>
          </p:cNvPr>
          <p:cNvSpPr>
            <a:spLocks noGrp="1"/>
          </p:cNvSpPr>
          <p:nvPr>
            <p:ph type="ftr" sz="quarter" idx="11"/>
          </p:nvPr>
        </p:nvSpPr>
        <p:spPr/>
        <p:txBody>
          <a:bodyPr/>
          <a:lstStyle/>
          <a:p>
            <a:endParaRPr lang="fr-BE"/>
          </a:p>
        </p:txBody>
      </p:sp>
      <p:sp>
        <p:nvSpPr>
          <p:cNvPr id="9" name="Espace réservé du numéro de diapositive 8">
            <a:extLst>
              <a:ext uri="{FF2B5EF4-FFF2-40B4-BE49-F238E27FC236}">
                <a16:creationId xmlns:a16="http://schemas.microsoft.com/office/drawing/2014/main" id="{79D52D12-8CEF-4C66-B286-D4789888900F}"/>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124584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3852B7-84B7-4099-8805-8DB3E5C9732C}"/>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3615422-2838-40DC-8EA6-EFA84DA7AD06}"/>
              </a:ext>
            </a:extLst>
          </p:cNvPr>
          <p:cNvSpPr>
            <a:spLocks noGrp="1"/>
          </p:cNvSpPr>
          <p:nvPr>
            <p:ph type="dt" sz="half" idx="10"/>
          </p:nvPr>
        </p:nvSpPr>
        <p:spPr/>
        <p:txBody>
          <a:bodyPr/>
          <a:lstStyle/>
          <a:p>
            <a:fld id="{F5224F48-4A49-48A5-90A0-14763D511DB2}" type="datetimeFigureOut">
              <a:rPr lang="fr-BE" smtClean="0"/>
              <a:t>16-10-22</a:t>
            </a:fld>
            <a:endParaRPr lang="fr-BE"/>
          </a:p>
        </p:txBody>
      </p:sp>
      <p:sp>
        <p:nvSpPr>
          <p:cNvPr id="4" name="Espace réservé du pied de page 3">
            <a:extLst>
              <a:ext uri="{FF2B5EF4-FFF2-40B4-BE49-F238E27FC236}">
                <a16:creationId xmlns:a16="http://schemas.microsoft.com/office/drawing/2014/main" id="{457F995F-97F5-4A5F-A3FA-FAA3B8684ABC}"/>
              </a:ext>
            </a:extLst>
          </p:cNvPr>
          <p:cNvSpPr>
            <a:spLocks noGrp="1"/>
          </p:cNvSpPr>
          <p:nvPr>
            <p:ph type="ftr" sz="quarter" idx="11"/>
          </p:nvPr>
        </p:nvSpPr>
        <p:spPr/>
        <p:txBody>
          <a:bodyPr/>
          <a:lstStyle/>
          <a:p>
            <a:endParaRPr lang="fr-BE"/>
          </a:p>
        </p:txBody>
      </p:sp>
      <p:sp>
        <p:nvSpPr>
          <p:cNvPr id="5" name="Espace réservé du numéro de diapositive 4">
            <a:extLst>
              <a:ext uri="{FF2B5EF4-FFF2-40B4-BE49-F238E27FC236}">
                <a16:creationId xmlns:a16="http://schemas.microsoft.com/office/drawing/2014/main" id="{AA398FDD-6CBB-4779-9AB3-984E6476F9F0}"/>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33667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D3ACC3A-DD62-4656-AE39-6F090CBE6553}"/>
              </a:ext>
            </a:extLst>
          </p:cNvPr>
          <p:cNvSpPr>
            <a:spLocks noGrp="1"/>
          </p:cNvSpPr>
          <p:nvPr>
            <p:ph type="dt" sz="half" idx="10"/>
          </p:nvPr>
        </p:nvSpPr>
        <p:spPr/>
        <p:txBody>
          <a:bodyPr/>
          <a:lstStyle/>
          <a:p>
            <a:fld id="{F5224F48-4A49-48A5-90A0-14763D511DB2}" type="datetimeFigureOut">
              <a:rPr lang="fr-BE" smtClean="0"/>
              <a:t>16-10-22</a:t>
            </a:fld>
            <a:endParaRPr lang="fr-BE"/>
          </a:p>
        </p:txBody>
      </p:sp>
      <p:sp>
        <p:nvSpPr>
          <p:cNvPr id="3" name="Espace réservé du pied de page 2">
            <a:extLst>
              <a:ext uri="{FF2B5EF4-FFF2-40B4-BE49-F238E27FC236}">
                <a16:creationId xmlns:a16="http://schemas.microsoft.com/office/drawing/2014/main" id="{5BF04F4C-5F5A-400C-B8F0-7002086DFA0B}"/>
              </a:ext>
            </a:extLst>
          </p:cNvPr>
          <p:cNvSpPr>
            <a:spLocks noGrp="1"/>
          </p:cNvSpPr>
          <p:nvPr>
            <p:ph type="ftr" sz="quarter" idx="11"/>
          </p:nvPr>
        </p:nvSpPr>
        <p:spPr/>
        <p:txBody>
          <a:bodyPr/>
          <a:lstStyle/>
          <a:p>
            <a:endParaRPr lang="fr-BE"/>
          </a:p>
        </p:txBody>
      </p:sp>
      <p:sp>
        <p:nvSpPr>
          <p:cNvPr id="4" name="Espace réservé du numéro de diapositive 3">
            <a:extLst>
              <a:ext uri="{FF2B5EF4-FFF2-40B4-BE49-F238E27FC236}">
                <a16:creationId xmlns:a16="http://schemas.microsoft.com/office/drawing/2014/main" id="{7FFEFEDF-A77D-43F7-95EC-B8D58EAC836C}"/>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551675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1DD40B-EC97-4C99-89E1-264F6BB68CF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440BBA5B-E562-4C2B-94FA-B22E0B3CC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740CE1F4-4EF6-4060-8906-372F41530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EDED496-A6BF-444D-A93D-20FAA021F75C}"/>
              </a:ext>
            </a:extLst>
          </p:cNvPr>
          <p:cNvSpPr>
            <a:spLocks noGrp="1"/>
          </p:cNvSpPr>
          <p:nvPr>
            <p:ph type="dt" sz="half" idx="10"/>
          </p:nvPr>
        </p:nvSpPr>
        <p:spPr/>
        <p:txBody>
          <a:bodyPr/>
          <a:lstStyle/>
          <a:p>
            <a:fld id="{F5224F48-4A49-48A5-90A0-14763D511DB2}" type="datetimeFigureOut">
              <a:rPr lang="fr-BE" smtClean="0"/>
              <a:t>16-10-22</a:t>
            </a:fld>
            <a:endParaRPr lang="fr-BE"/>
          </a:p>
        </p:txBody>
      </p:sp>
      <p:sp>
        <p:nvSpPr>
          <p:cNvPr id="6" name="Espace réservé du pied de page 5">
            <a:extLst>
              <a:ext uri="{FF2B5EF4-FFF2-40B4-BE49-F238E27FC236}">
                <a16:creationId xmlns:a16="http://schemas.microsoft.com/office/drawing/2014/main" id="{79620683-1101-4236-B537-E98C2C474FDE}"/>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6397DFC8-3A18-4745-B185-D957813BBD0D}"/>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13330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A2BCBE-B1B3-49D4-9997-23DEA889719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32B52C66-AA10-4A10-BB71-414F60BEBE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C5C99422-5A1B-4273-A440-6263FD7F7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4AD42E7-DE8A-4C81-BF00-389FC01F2433}"/>
              </a:ext>
            </a:extLst>
          </p:cNvPr>
          <p:cNvSpPr>
            <a:spLocks noGrp="1"/>
          </p:cNvSpPr>
          <p:nvPr>
            <p:ph type="dt" sz="half" idx="10"/>
          </p:nvPr>
        </p:nvSpPr>
        <p:spPr/>
        <p:txBody>
          <a:bodyPr/>
          <a:lstStyle/>
          <a:p>
            <a:fld id="{F5224F48-4A49-48A5-90A0-14763D511DB2}" type="datetimeFigureOut">
              <a:rPr lang="fr-BE" smtClean="0"/>
              <a:t>16-10-22</a:t>
            </a:fld>
            <a:endParaRPr lang="fr-BE"/>
          </a:p>
        </p:txBody>
      </p:sp>
      <p:sp>
        <p:nvSpPr>
          <p:cNvPr id="6" name="Espace réservé du pied de page 5">
            <a:extLst>
              <a:ext uri="{FF2B5EF4-FFF2-40B4-BE49-F238E27FC236}">
                <a16:creationId xmlns:a16="http://schemas.microsoft.com/office/drawing/2014/main" id="{E8D75C68-69A4-44D2-9BD0-8E8DE46C0C8C}"/>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2A0D362E-33F2-4AB8-93E9-E6243806EDFF}"/>
              </a:ext>
            </a:extLst>
          </p:cNvPr>
          <p:cNvSpPr>
            <a:spLocks noGrp="1"/>
          </p:cNvSpPr>
          <p:nvPr>
            <p:ph type="sldNum" sz="quarter" idx="12"/>
          </p:nvPr>
        </p:nvSpPr>
        <p:spPr/>
        <p:txBody>
          <a:bodyPr/>
          <a:lstStyle/>
          <a:p>
            <a:fld id="{29F4457D-0387-485F-A214-BAB28A617E6F}" type="slidenum">
              <a:rPr lang="fr-BE" smtClean="0"/>
              <a:t>‹N°›</a:t>
            </a:fld>
            <a:endParaRPr lang="fr-BE"/>
          </a:p>
        </p:txBody>
      </p:sp>
    </p:spTree>
    <p:extLst>
      <p:ext uri="{BB962C8B-B14F-4D97-AF65-F5344CB8AC3E}">
        <p14:creationId xmlns:p14="http://schemas.microsoft.com/office/powerpoint/2010/main" val="2653595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DA03707-0226-4BA8-96D0-D33F28F104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15D6AE06-A14B-4259-AD24-A41101F3A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B56AF8B9-9B87-4B7B-B0EF-77C819382C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24F48-4A49-48A5-90A0-14763D511DB2}" type="datetimeFigureOut">
              <a:rPr lang="fr-BE" smtClean="0"/>
              <a:t>16-10-22</a:t>
            </a:fld>
            <a:endParaRPr lang="fr-BE"/>
          </a:p>
        </p:txBody>
      </p:sp>
      <p:sp>
        <p:nvSpPr>
          <p:cNvPr id="5" name="Espace réservé du pied de page 4">
            <a:extLst>
              <a:ext uri="{FF2B5EF4-FFF2-40B4-BE49-F238E27FC236}">
                <a16:creationId xmlns:a16="http://schemas.microsoft.com/office/drawing/2014/main" id="{816FEC91-8388-433A-96EC-E8D5119141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a:extLst>
              <a:ext uri="{FF2B5EF4-FFF2-40B4-BE49-F238E27FC236}">
                <a16:creationId xmlns:a16="http://schemas.microsoft.com/office/drawing/2014/main" id="{44C381BC-C003-427C-935F-3A44F60E1E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F4457D-0387-485F-A214-BAB28A617E6F}" type="slidenum">
              <a:rPr lang="fr-BE" smtClean="0"/>
              <a:t>‹N°›</a:t>
            </a:fld>
            <a:endParaRPr lang="fr-BE"/>
          </a:p>
        </p:txBody>
      </p:sp>
    </p:spTree>
    <p:extLst>
      <p:ext uri="{BB962C8B-B14F-4D97-AF65-F5344CB8AC3E}">
        <p14:creationId xmlns:p14="http://schemas.microsoft.com/office/powerpoint/2010/main" val="2087480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5482F1BC-5A1D-4769-824E-D23A4EBE8BF8}"/>
              </a:ext>
            </a:extLst>
          </p:cNvPr>
          <p:cNvSpPr>
            <a:spLocks noGrp="1"/>
          </p:cNvSpPr>
          <p:nvPr>
            <p:ph type="ctrTitle"/>
          </p:nvPr>
        </p:nvSpPr>
        <p:spPr>
          <a:xfrm>
            <a:off x="1870997" y="1607809"/>
            <a:ext cx="9236026" cy="2876680"/>
          </a:xfrm>
        </p:spPr>
        <p:txBody>
          <a:bodyPr anchor="b">
            <a:normAutofit/>
          </a:bodyPr>
          <a:lstStyle/>
          <a:p>
            <a:pPr algn="l"/>
            <a:r>
              <a:rPr lang="fr-BE" sz="6600" dirty="0">
                <a:solidFill>
                  <a:srgbClr val="FFFFFF"/>
                </a:solidFill>
              </a:rPr>
              <a:t>Les méthodes</a:t>
            </a:r>
          </a:p>
        </p:txBody>
      </p:sp>
      <p:pic>
        <p:nvPicPr>
          <p:cNvPr id="3" name="Audio 2">
            <a:hlinkClick r:id="" action="ppaction://media"/>
            <a:extLst>
              <a:ext uri="{FF2B5EF4-FFF2-40B4-BE49-F238E27FC236}">
                <a16:creationId xmlns:a16="http://schemas.microsoft.com/office/drawing/2014/main" id="{4FADCF78-5BB1-2954-B786-635033AD6F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936310"/>
      </p:ext>
    </p:extLst>
  </p:cSld>
  <p:clrMapOvr>
    <a:masterClrMapping/>
  </p:clrMapOvr>
  <mc:AlternateContent xmlns:mc="http://schemas.openxmlformats.org/markup-compatibility/2006" xmlns:p14="http://schemas.microsoft.com/office/powerpoint/2010/main">
    <mc:Choice Requires="p14">
      <p:transition spd="slow" p14:dur="2000" advTm="1907"/>
    </mc:Choice>
    <mc:Fallback xmlns="">
      <p:transition spd="slow" advTm="1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4" name="Image 3">
            <a:extLst>
              <a:ext uri="{FF2B5EF4-FFF2-40B4-BE49-F238E27FC236}">
                <a16:creationId xmlns:a16="http://schemas.microsoft.com/office/drawing/2014/main" id="{D05F501A-8823-4908-A6F5-613DB4588A1C}"/>
              </a:ext>
            </a:extLst>
          </p:cNvPr>
          <p:cNvPicPr>
            <a:picLocks noChangeAspect="1"/>
          </p:cNvPicPr>
          <p:nvPr/>
        </p:nvPicPr>
        <p:blipFill>
          <a:blip r:embed="rId5"/>
          <a:stretch>
            <a:fillRect/>
          </a:stretch>
        </p:blipFill>
        <p:spPr>
          <a:xfrm>
            <a:off x="2197746" y="2229309"/>
            <a:ext cx="7174854" cy="4636532"/>
          </a:xfrm>
          <a:prstGeom prst="rect">
            <a:avLst/>
          </a:prstGeom>
        </p:spPr>
      </p:pic>
      <p:pic>
        <p:nvPicPr>
          <p:cNvPr id="3" name="Audio 2">
            <a:hlinkClick r:id="" action="ppaction://media"/>
            <a:extLst>
              <a:ext uri="{FF2B5EF4-FFF2-40B4-BE49-F238E27FC236}">
                <a16:creationId xmlns:a16="http://schemas.microsoft.com/office/drawing/2014/main" id="{CE641904-7761-FFA2-53F8-7B466AAF95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76078742"/>
      </p:ext>
    </p:extLst>
  </p:cSld>
  <p:clrMapOvr>
    <a:masterClrMapping/>
  </p:clrMapOvr>
  <mc:AlternateContent xmlns:mc="http://schemas.openxmlformats.org/markup-compatibility/2006" xmlns:p14="http://schemas.microsoft.com/office/powerpoint/2010/main">
    <mc:Choice Requires="p14">
      <p:transition spd="slow" p14:dur="2000" advTm="25428"/>
    </mc:Choice>
    <mc:Fallback xmlns="">
      <p:transition spd="slow" advTm="25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4" name="Image 3">
            <a:extLst>
              <a:ext uri="{FF2B5EF4-FFF2-40B4-BE49-F238E27FC236}">
                <a16:creationId xmlns:a16="http://schemas.microsoft.com/office/drawing/2014/main" id="{6C7F127A-DE2D-4F85-AECE-CFD533D24EFA}"/>
              </a:ext>
            </a:extLst>
          </p:cNvPr>
          <p:cNvPicPr>
            <a:picLocks noChangeAspect="1"/>
          </p:cNvPicPr>
          <p:nvPr/>
        </p:nvPicPr>
        <p:blipFill>
          <a:blip r:embed="rId4"/>
          <a:stretch>
            <a:fillRect/>
          </a:stretch>
        </p:blipFill>
        <p:spPr>
          <a:xfrm>
            <a:off x="2138370" y="2177172"/>
            <a:ext cx="7315950" cy="4528428"/>
          </a:xfrm>
          <a:prstGeom prst="rect">
            <a:avLst/>
          </a:prstGeom>
        </p:spPr>
      </p:pic>
      <p:pic>
        <p:nvPicPr>
          <p:cNvPr id="3" name="Audio 2">
            <a:hlinkClick r:id="" action="ppaction://media"/>
            <a:extLst>
              <a:ext uri="{FF2B5EF4-FFF2-40B4-BE49-F238E27FC236}">
                <a16:creationId xmlns:a16="http://schemas.microsoft.com/office/drawing/2014/main" id="{E7422510-91F3-D5C0-1C27-060BEF4D5E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17074092"/>
      </p:ext>
    </p:extLst>
  </p:cSld>
  <p:clrMapOvr>
    <a:masterClrMapping/>
  </p:clrMapOvr>
  <mc:AlternateContent xmlns:mc="http://schemas.openxmlformats.org/markup-compatibility/2006" xmlns:p14="http://schemas.microsoft.com/office/powerpoint/2010/main">
    <mc:Choice Requires="p14">
      <p:transition spd="slow" p14:dur="2000" advTm="45137"/>
    </mc:Choice>
    <mc:Fallback xmlns="">
      <p:transition spd="slow" advTm="45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6" name="Image 5">
            <a:extLst>
              <a:ext uri="{FF2B5EF4-FFF2-40B4-BE49-F238E27FC236}">
                <a16:creationId xmlns:a16="http://schemas.microsoft.com/office/drawing/2014/main" id="{130D28CC-EC0A-432F-818F-2DC59BE51130}"/>
              </a:ext>
            </a:extLst>
          </p:cNvPr>
          <p:cNvPicPr>
            <a:picLocks noChangeAspect="1"/>
          </p:cNvPicPr>
          <p:nvPr/>
        </p:nvPicPr>
        <p:blipFill>
          <a:blip r:embed="rId5"/>
          <a:stretch>
            <a:fillRect/>
          </a:stretch>
        </p:blipFill>
        <p:spPr>
          <a:xfrm>
            <a:off x="1119322" y="2177172"/>
            <a:ext cx="9168767" cy="4442703"/>
          </a:xfrm>
          <a:prstGeom prst="rect">
            <a:avLst/>
          </a:prstGeom>
        </p:spPr>
      </p:pic>
      <p:pic>
        <p:nvPicPr>
          <p:cNvPr id="3" name="Audio 2">
            <a:hlinkClick r:id="" action="ppaction://media"/>
            <a:extLst>
              <a:ext uri="{FF2B5EF4-FFF2-40B4-BE49-F238E27FC236}">
                <a16:creationId xmlns:a16="http://schemas.microsoft.com/office/drawing/2014/main" id="{F8C21C05-F5D3-A8D2-D057-AFE3F0B030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19480484"/>
      </p:ext>
    </p:extLst>
  </p:cSld>
  <p:clrMapOvr>
    <a:masterClrMapping/>
  </p:clrMapOvr>
  <mc:AlternateContent xmlns:mc="http://schemas.openxmlformats.org/markup-compatibility/2006" xmlns:p14="http://schemas.microsoft.com/office/powerpoint/2010/main">
    <mc:Choice Requires="p14">
      <p:transition spd="slow" p14:dur="2000" advTm="40752"/>
    </mc:Choice>
    <mc:Fallback xmlns="">
      <p:transition spd="slow" advTm="40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6" name="Image 5">
            <a:extLst>
              <a:ext uri="{FF2B5EF4-FFF2-40B4-BE49-F238E27FC236}">
                <a16:creationId xmlns:a16="http://schemas.microsoft.com/office/drawing/2014/main" id="{130D28CC-EC0A-432F-818F-2DC59BE51130}"/>
              </a:ext>
            </a:extLst>
          </p:cNvPr>
          <p:cNvPicPr>
            <a:picLocks noChangeAspect="1"/>
          </p:cNvPicPr>
          <p:nvPr/>
        </p:nvPicPr>
        <p:blipFill>
          <a:blip r:embed="rId4"/>
          <a:stretch>
            <a:fillRect/>
          </a:stretch>
        </p:blipFill>
        <p:spPr>
          <a:xfrm>
            <a:off x="1119322" y="2177172"/>
            <a:ext cx="9168767" cy="4442703"/>
          </a:xfrm>
          <a:prstGeom prst="rect">
            <a:avLst/>
          </a:prstGeom>
        </p:spPr>
      </p:pic>
      <p:pic>
        <p:nvPicPr>
          <p:cNvPr id="4" name="Image 3">
            <a:extLst>
              <a:ext uri="{FF2B5EF4-FFF2-40B4-BE49-F238E27FC236}">
                <a16:creationId xmlns:a16="http://schemas.microsoft.com/office/drawing/2014/main" id="{27FF9F79-2CB1-469D-9F1F-2DF4FCA765F8}"/>
              </a:ext>
            </a:extLst>
          </p:cNvPr>
          <p:cNvPicPr>
            <a:picLocks noChangeAspect="1"/>
          </p:cNvPicPr>
          <p:nvPr/>
        </p:nvPicPr>
        <p:blipFill>
          <a:blip r:embed="rId5"/>
          <a:stretch>
            <a:fillRect/>
          </a:stretch>
        </p:blipFill>
        <p:spPr>
          <a:xfrm>
            <a:off x="1352924" y="2177172"/>
            <a:ext cx="5143126" cy="2770139"/>
          </a:xfrm>
          <a:prstGeom prst="rect">
            <a:avLst/>
          </a:prstGeom>
        </p:spPr>
      </p:pic>
      <p:pic>
        <p:nvPicPr>
          <p:cNvPr id="3" name="Audio 2">
            <a:hlinkClick r:id="" action="ppaction://media"/>
            <a:extLst>
              <a:ext uri="{FF2B5EF4-FFF2-40B4-BE49-F238E27FC236}">
                <a16:creationId xmlns:a16="http://schemas.microsoft.com/office/drawing/2014/main" id="{8975AB95-D826-EC4A-8DFE-D3D43E4E97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77787263"/>
      </p:ext>
    </p:extLst>
  </p:cSld>
  <p:clrMapOvr>
    <a:masterClrMapping/>
  </p:clrMapOvr>
  <mc:AlternateContent xmlns:mc="http://schemas.openxmlformats.org/markup-compatibility/2006" xmlns:p14="http://schemas.microsoft.com/office/powerpoint/2010/main">
    <mc:Choice Requires="p14">
      <p:transition spd="slow" p14:dur="2000" advTm="6889"/>
    </mc:Choice>
    <mc:Fallback xmlns="">
      <p:transition spd="slow" advTm="6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21" name="Image 20">
            <a:extLst>
              <a:ext uri="{FF2B5EF4-FFF2-40B4-BE49-F238E27FC236}">
                <a16:creationId xmlns:a16="http://schemas.microsoft.com/office/drawing/2014/main" id="{EEFED136-F9A9-4EC8-B7EF-A7C4911AD06D}"/>
              </a:ext>
            </a:extLst>
          </p:cNvPr>
          <p:cNvPicPr>
            <a:picLocks noChangeAspect="1"/>
          </p:cNvPicPr>
          <p:nvPr/>
        </p:nvPicPr>
        <p:blipFill>
          <a:blip r:embed="rId5"/>
          <a:stretch>
            <a:fillRect/>
          </a:stretch>
        </p:blipFill>
        <p:spPr>
          <a:xfrm>
            <a:off x="1402080" y="3941762"/>
            <a:ext cx="7124700" cy="2524125"/>
          </a:xfrm>
          <a:prstGeom prst="rect">
            <a:avLst/>
          </a:prstGeom>
        </p:spPr>
      </p:pic>
      <p:pic>
        <p:nvPicPr>
          <p:cNvPr id="23" name="Image 22">
            <a:extLst>
              <a:ext uri="{FF2B5EF4-FFF2-40B4-BE49-F238E27FC236}">
                <a16:creationId xmlns:a16="http://schemas.microsoft.com/office/drawing/2014/main" id="{B843D7BB-A08D-47A7-A110-006279C48B45}"/>
              </a:ext>
            </a:extLst>
          </p:cNvPr>
          <p:cNvPicPr>
            <a:picLocks noChangeAspect="1"/>
          </p:cNvPicPr>
          <p:nvPr/>
        </p:nvPicPr>
        <p:blipFill>
          <a:blip r:embed="rId6"/>
          <a:stretch>
            <a:fillRect/>
          </a:stretch>
        </p:blipFill>
        <p:spPr>
          <a:xfrm>
            <a:off x="1047885" y="2231586"/>
            <a:ext cx="9629775" cy="1524000"/>
          </a:xfrm>
          <a:prstGeom prst="rect">
            <a:avLst/>
          </a:prstGeom>
        </p:spPr>
      </p:pic>
      <p:sp>
        <p:nvSpPr>
          <p:cNvPr id="24" name="Ellipse 23">
            <a:extLst>
              <a:ext uri="{FF2B5EF4-FFF2-40B4-BE49-F238E27FC236}">
                <a16:creationId xmlns:a16="http://schemas.microsoft.com/office/drawing/2014/main" id="{0FC207B4-D39C-4939-BA05-257638BA3A94}"/>
              </a:ext>
            </a:extLst>
          </p:cNvPr>
          <p:cNvSpPr/>
          <p:nvPr/>
        </p:nvSpPr>
        <p:spPr>
          <a:xfrm>
            <a:off x="3898082" y="3810000"/>
            <a:ext cx="518160" cy="508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3" name="Audio 2">
            <a:hlinkClick r:id="" action="ppaction://media"/>
            <a:extLst>
              <a:ext uri="{FF2B5EF4-FFF2-40B4-BE49-F238E27FC236}">
                <a16:creationId xmlns:a16="http://schemas.microsoft.com/office/drawing/2014/main" id="{FAF180A7-B245-26D0-EA32-8ACA6B70C1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08769897"/>
      </p:ext>
    </p:extLst>
  </p:cSld>
  <p:clrMapOvr>
    <a:masterClrMapping/>
  </p:clrMapOvr>
  <mc:AlternateContent xmlns:mc="http://schemas.openxmlformats.org/markup-compatibility/2006" xmlns:p14="http://schemas.microsoft.com/office/powerpoint/2010/main">
    <mc:Choice Requires="p14">
      <p:transition spd="slow" p14:dur="2000" advTm="46370"/>
    </mc:Choice>
    <mc:Fallback xmlns="">
      <p:transition spd="slow" advTm="46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4" name="Image 3">
            <a:extLst>
              <a:ext uri="{FF2B5EF4-FFF2-40B4-BE49-F238E27FC236}">
                <a16:creationId xmlns:a16="http://schemas.microsoft.com/office/drawing/2014/main" id="{28F8A82E-3CAE-48F0-8081-B8941D20B0AF}"/>
              </a:ext>
            </a:extLst>
          </p:cNvPr>
          <p:cNvPicPr>
            <a:picLocks noChangeAspect="1"/>
          </p:cNvPicPr>
          <p:nvPr/>
        </p:nvPicPr>
        <p:blipFill>
          <a:blip r:embed="rId5"/>
          <a:stretch>
            <a:fillRect/>
          </a:stretch>
        </p:blipFill>
        <p:spPr>
          <a:xfrm>
            <a:off x="69705" y="2478928"/>
            <a:ext cx="11896725" cy="2647950"/>
          </a:xfrm>
          <a:prstGeom prst="rect">
            <a:avLst/>
          </a:prstGeom>
        </p:spPr>
      </p:pic>
      <p:pic>
        <p:nvPicPr>
          <p:cNvPr id="6" name="Image 5">
            <a:extLst>
              <a:ext uri="{FF2B5EF4-FFF2-40B4-BE49-F238E27FC236}">
                <a16:creationId xmlns:a16="http://schemas.microsoft.com/office/drawing/2014/main" id="{30EF9655-8C36-4797-BD49-B5A89B433FE4}"/>
              </a:ext>
            </a:extLst>
          </p:cNvPr>
          <p:cNvPicPr>
            <a:picLocks noChangeAspect="1"/>
          </p:cNvPicPr>
          <p:nvPr/>
        </p:nvPicPr>
        <p:blipFill>
          <a:blip r:embed="rId6"/>
          <a:stretch>
            <a:fillRect/>
          </a:stretch>
        </p:blipFill>
        <p:spPr>
          <a:xfrm>
            <a:off x="3619500" y="4748762"/>
            <a:ext cx="6877050" cy="2019300"/>
          </a:xfrm>
          <a:prstGeom prst="rect">
            <a:avLst/>
          </a:prstGeom>
        </p:spPr>
      </p:pic>
      <p:pic>
        <p:nvPicPr>
          <p:cNvPr id="5" name="Audio 4">
            <a:hlinkClick r:id="" action="ppaction://media"/>
            <a:extLst>
              <a:ext uri="{FF2B5EF4-FFF2-40B4-BE49-F238E27FC236}">
                <a16:creationId xmlns:a16="http://schemas.microsoft.com/office/drawing/2014/main" id="{3335DCB5-D802-32E1-4A69-3A1F27CBCC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52188744"/>
      </p:ext>
    </p:extLst>
  </p:cSld>
  <p:clrMapOvr>
    <a:masterClrMapping/>
  </p:clrMapOvr>
  <mc:AlternateContent xmlns:mc="http://schemas.openxmlformats.org/markup-compatibility/2006">
    <mc:Choice xmlns:p14="http://schemas.microsoft.com/office/powerpoint/2010/main" Requires="p14">
      <p:transition spd="slow" p14:dur="2000" advTm="64262"/>
    </mc:Choice>
    <mc:Fallback>
      <p:transition spd="slow" advTm="64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sp>
        <p:nvSpPr>
          <p:cNvPr id="3" name="Nuage 2">
            <a:extLst>
              <a:ext uri="{FF2B5EF4-FFF2-40B4-BE49-F238E27FC236}">
                <a16:creationId xmlns:a16="http://schemas.microsoft.com/office/drawing/2014/main" id="{AA48ACBC-585D-4C63-922A-B872F6E3D892}"/>
              </a:ext>
            </a:extLst>
          </p:cNvPr>
          <p:cNvSpPr/>
          <p:nvPr/>
        </p:nvSpPr>
        <p:spPr>
          <a:xfrm>
            <a:off x="2238375" y="2790825"/>
            <a:ext cx="7048500" cy="3619500"/>
          </a:xfrm>
          <a:prstGeom prst="cloud">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Nuage 4">
            <a:extLst>
              <a:ext uri="{FF2B5EF4-FFF2-40B4-BE49-F238E27FC236}">
                <a16:creationId xmlns:a16="http://schemas.microsoft.com/office/drawing/2014/main" id="{32229FA7-51B9-46C4-A037-F95190A2DE65}"/>
              </a:ext>
            </a:extLst>
          </p:cNvPr>
          <p:cNvSpPr/>
          <p:nvPr/>
        </p:nvSpPr>
        <p:spPr>
          <a:xfrm>
            <a:off x="2905125" y="3600450"/>
            <a:ext cx="2714625" cy="2047875"/>
          </a:xfrm>
          <a:prstGeom prst="clou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Rectangle 8">
            <a:extLst>
              <a:ext uri="{FF2B5EF4-FFF2-40B4-BE49-F238E27FC236}">
                <a16:creationId xmlns:a16="http://schemas.microsoft.com/office/drawing/2014/main" id="{2748F7D4-C2D2-499D-AEDB-C42DA273FE8C}"/>
              </a:ext>
            </a:extLst>
          </p:cNvPr>
          <p:cNvSpPr/>
          <p:nvPr/>
        </p:nvSpPr>
        <p:spPr>
          <a:xfrm>
            <a:off x="3434080" y="456184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75</a:t>
            </a:r>
          </a:p>
        </p:txBody>
      </p:sp>
      <p:sp>
        <p:nvSpPr>
          <p:cNvPr id="13" name="ZoneTexte 12">
            <a:extLst>
              <a:ext uri="{FF2B5EF4-FFF2-40B4-BE49-F238E27FC236}">
                <a16:creationId xmlns:a16="http://schemas.microsoft.com/office/drawing/2014/main" id="{EEF98B30-6F90-4EA8-ADA8-EEEBDC0C3417}"/>
              </a:ext>
            </a:extLst>
          </p:cNvPr>
          <p:cNvSpPr txBox="1"/>
          <p:nvPr/>
        </p:nvSpPr>
        <p:spPr>
          <a:xfrm>
            <a:off x="3247601" y="4192508"/>
            <a:ext cx="809837" cy="369332"/>
          </a:xfrm>
          <a:prstGeom prst="rect">
            <a:avLst/>
          </a:prstGeom>
          <a:noFill/>
        </p:spPr>
        <p:txBody>
          <a:bodyPr wrap="none" rtlCol="0">
            <a:spAutoFit/>
          </a:bodyPr>
          <a:lstStyle/>
          <a:p>
            <a:r>
              <a:rPr lang="fr-BE" dirty="0"/>
              <a:t>poids1</a:t>
            </a:r>
          </a:p>
        </p:txBody>
      </p:sp>
      <p:sp>
        <p:nvSpPr>
          <p:cNvPr id="19" name="ZoneTexte 18">
            <a:extLst>
              <a:ext uri="{FF2B5EF4-FFF2-40B4-BE49-F238E27FC236}">
                <a16:creationId xmlns:a16="http://schemas.microsoft.com/office/drawing/2014/main" id="{8887B5C9-7C0C-4835-B3A4-06AF585960EE}"/>
              </a:ext>
            </a:extLst>
          </p:cNvPr>
          <p:cNvSpPr txBox="1"/>
          <p:nvPr/>
        </p:nvSpPr>
        <p:spPr>
          <a:xfrm>
            <a:off x="3919073" y="4693920"/>
            <a:ext cx="660758" cy="369332"/>
          </a:xfrm>
          <a:prstGeom prst="rect">
            <a:avLst/>
          </a:prstGeom>
          <a:noFill/>
        </p:spPr>
        <p:txBody>
          <a:bodyPr wrap="none" rtlCol="0">
            <a:spAutoFit/>
          </a:bodyPr>
          <a:lstStyle/>
          <a:p>
            <a:r>
              <a:rPr lang="fr-BE" dirty="0"/>
              <a:t>bmi1</a:t>
            </a:r>
          </a:p>
        </p:txBody>
      </p:sp>
      <p:sp>
        <p:nvSpPr>
          <p:cNvPr id="20" name="ZoneTexte 19">
            <a:extLst>
              <a:ext uri="{FF2B5EF4-FFF2-40B4-BE49-F238E27FC236}">
                <a16:creationId xmlns:a16="http://schemas.microsoft.com/office/drawing/2014/main" id="{FCDA7AEE-7A15-4B86-9EF6-32838E4F50E8}"/>
              </a:ext>
            </a:extLst>
          </p:cNvPr>
          <p:cNvSpPr txBox="1"/>
          <p:nvPr/>
        </p:nvSpPr>
        <p:spPr>
          <a:xfrm>
            <a:off x="4404147" y="3992282"/>
            <a:ext cx="760529" cy="369332"/>
          </a:xfrm>
          <a:prstGeom prst="rect">
            <a:avLst/>
          </a:prstGeom>
          <a:noFill/>
        </p:spPr>
        <p:txBody>
          <a:bodyPr wrap="none" rtlCol="0">
            <a:spAutoFit/>
          </a:bodyPr>
          <a:lstStyle/>
          <a:p>
            <a:r>
              <a:rPr lang="fr-BE" dirty="0"/>
              <a:t>taille1</a:t>
            </a:r>
          </a:p>
        </p:txBody>
      </p:sp>
      <p:sp>
        <p:nvSpPr>
          <p:cNvPr id="21" name="Rectangle 20">
            <a:extLst>
              <a:ext uri="{FF2B5EF4-FFF2-40B4-BE49-F238E27FC236}">
                <a16:creationId xmlns:a16="http://schemas.microsoft.com/office/drawing/2014/main" id="{42A289A7-4E1D-4DFD-B99A-2EC6DC9F374C}"/>
              </a:ext>
            </a:extLst>
          </p:cNvPr>
          <p:cNvSpPr/>
          <p:nvPr/>
        </p:nvSpPr>
        <p:spPr>
          <a:xfrm>
            <a:off x="3988118" y="5059955"/>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2" name="Rectangle 21">
            <a:extLst>
              <a:ext uri="{FF2B5EF4-FFF2-40B4-BE49-F238E27FC236}">
                <a16:creationId xmlns:a16="http://schemas.microsoft.com/office/drawing/2014/main" id="{2BFFBF28-58CA-4FC1-8675-0C64CF8516BE}"/>
              </a:ext>
            </a:extLst>
          </p:cNvPr>
          <p:cNvSpPr/>
          <p:nvPr/>
        </p:nvSpPr>
        <p:spPr>
          <a:xfrm>
            <a:off x="4579831" y="429768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17" name="ZoneTexte 16">
            <a:extLst>
              <a:ext uri="{FF2B5EF4-FFF2-40B4-BE49-F238E27FC236}">
                <a16:creationId xmlns:a16="http://schemas.microsoft.com/office/drawing/2014/main" id="{A6F40F15-4D4A-47F9-B532-5EECB36165A7}"/>
              </a:ext>
            </a:extLst>
          </p:cNvPr>
          <p:cNvSpPr txBox="1"/>
          <p:nvPr/>
        </p:nvSpPr>
        <p:spPr>
          <a:xfrm>
            <a:off x="3416259" y="4499094"/>
            <a:ext cx="418704" cy="369332"/>
          </a:xfrm>
          <a:prstGeom prst="rect">
            <a:avLst/>
          </a:prstGeom>
          <a:noFill/>
        </p:spPr>
        <p:txBody>
          <a:bodyPr wrap="none" rtlCol="0">
            <a:spAutoFit/>
          </a:bodyPr>
          <a:lstStyle/>
          <a:p>
            <a:r>
              <a:rPr lang="fr-BE" dirty="0"/>
              <a:t>75</a:t>
            </a:r>
          </a:p>
        </p:txBody>
      </p:sp>
      <p:sp>
        <p:nvSpPr>
          <p:cNvPr id="29" name="ZoneTexte 28">
            <a:extLst>
              <a:ext uri="{FF2B5EF4-FFF2-40B4-BE49-F238E27FC236}">
                <a16:creationId xmlns:a16="http://schemas.microsoft.com/office/drawing/2014/main" id="{BD51E76D-F121-4F22-8F01-EFC302450559}"/>
              </a:ext>
            </a:extLst>
          </p:cNvPr>
          <p:cNvSpPr txBox="1"/>
          <p:nvPr/>
        </p:nvSpPr>
        <p:spPr>
          <a:xfrm>
            <a:off x="4501555" y="4231243"/>
            <a:ext cx="593432" cy="369332"/>
          </a:xfrm>
          <a:prstGeom prst="rect">
            <a:avLst/>
          </a:prstGeom>
          <a:noFill/>
        </p:spPr>
        <p:txBody>
          <a:bodyPr wrap="none" rtlCol="0">
            <a:spAutoFit/>
          </a:bodyPr>
          <a:lstStyle/>
          <a:p>
            <a:r>
              <a:rPr lang="fr-BE" dirty="0"/>
              <a:t>1.80</a:t>
            </a:r>
          </a:p>
        </p:txBody>
      </p:sp>
      <p:pic>
        <p:nvPicPr>
          <p:cNvPr id="4" name="Audio 3">
            <a:hlinkClick r:id="" action="ppaction://media"/>
            <a:extLst>
              <a:ext uri="{FF2B5EF4-FFF2-40B4-BE49-F238E27FC236}">
                <a16:creationId xmlns:a16="http://schemas.microsoft.com/office/drawing/2014/main" id="{C75AB6A7-E521-768D-BB8C-77DA11019D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47790174"/>
      </p:ext>
    </p:extLst>
  </p:cSld>
  <p:clrMapOvr>
    <a:masterClrMapping/>
  </p:clrMapOvr>
  <mc:AlternateContent xmlns:mc="http://schemas.openxmlformats.org/markup-compatibility/2006" xmlns:p14="http://schemas.microsoft.com/office/powerpoint/2010/main">
    <mc:Choice Requires="p14">
      <p:transition spd="slow" p14:dur="2000" advTm="19892"/>
    </mc:Choice>
    <mc:Fallback xmlns="">
      <p:transition spd="slow" advTm="19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sp>
        <p:nvSpPr>
          <p:cNvPr id="3" name="Nuage 2">
            <a:extLst>
              <a:ext uri="{FF2B5EF4-FFF2-40B4-BE49-F238E27FC236}">
                <a16:creationId xmlns:a16="http://schemas.microsoft.com/office/drawing/2014/main" id="{AA48ACBC-585D-4C63-922A-B872F6E3D892}"/>
              </a:ext>
            </a:extLst>
          </p:cNvPr>
          <p:cNvSpPr/>
          <p:nvPr/>
        </p:nvSpPr>
        <p:spPr>
          <a:xfrm>
            <a:off x="2238375" y="2790825"/>
            <a:ext cx="7048500" cy="3619500"/>
          </a:xfrm>
          <a:prstGeom prst="cloud">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Nuage 4">
            <a:extLst>
              <a:ext uri="{FF2B5EF4-FFF2-40B4-BE49-F238E27FC236}">
                <a16:creationId xmlns:a16="http://schemas.microsoft.com/office/drawing/2014/main" id="{32229FA7-51B9-46C4-A037-F95190A2DE65}"/>
              </a:ext>
            </a:extLst>
          </p:cNvPr>
          <p:cNvSpPr/>
          <p:nvPr/>
        </p:nvSpPr>
        <p:spPr>
          <a:xfrm>
            <a:off x="2905125" y="3600450"/>
            <a:ext cx="2714625" cy="2047875"/>
          </a:xfrm>
          <a:prstGeom prst="clou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Nuage 14">
            <a:extLst>
              <a:ext uri="{FF2B5EF4-FFF2-40B4-BE49-F238E27FC236}">
                <a16:creationId xmlns:a16="http://schemas.microsoft.com/office/drawing/2014/main" id="{61639987-205A-475A-BAD4-32EDEB126B79}"/>
              </a:ext>
            </a:extLst>
          </p:cNvPr>
          <p:cNvSpPr/>
          <p:nvPr/>
        </p:nvSpPr>
        <p:spPr>
          <a:xfrm>
            <a:off x="5762625" y="3362325"/>
            <a:ext cx="2714625" cy="2047875"/>
          </a:xfrm>
          <a:prstGeom prst="cloud">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Rectangle 8">
            <a:extLst>
              <a:ext uri="{FF2B5EF4-FFF2-40B4-BE49-F238E27FC236}">
                <a16:creationId xmlns:a16="http://schemas.microsoft.com/office/drawing/2014/main" id="{2748F7D4-C2D2-499D-AEDB-C42DA273FE8C}"/>
              </a:ext>
            </a:extLst>
          </p:cNvPr>
          <p:cNvSpPr/>
          <p:nvPr/>
        </p:nvSpPr>
        <p:spPr>
          <a:xfrm>
            <a:off x="3434080" y="456184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ZoneTexte 12">
            <a:extLst>
              <a:ext uri="{FF2B5EF4-FFF2-40B4-BE49-F238E27FC236}">
                <a16:creationId xmlns:a16="http://schemas.microsoft.com/office/drawing/2014/main" id="{EEF98B30-6F90-4EA8-ADA8-EEEBDC0C3417}"/>
              </a:ext>
            </a:extLst>
          </p:cNvPr>
          <p:cNvSpPr txBox="1"/>
          <p:nvPr/>
        </p:nvSpPr>
        <p:spPr>
          <a:xfrm>
            <a:off x="3247601" y="4192508"/>
            <a:ext cx="809837" cy="369332"/>
          </a:xfrm>
          <a:prstGeom prst="rect">
            <a:avLst/>
          </a:prstGeom>
          <a:noFill/>
        </p:spPr>
        <p:txBody>
          <a:bodyPr wrap="none" rtlCol="0">
            <a:spAutoFit/>
          </a:bodyPr>
          <a:lstStyle/>
          <a:p>
            <a:r>
              <a:rPr lang="fr-BE" dirty="0"/>
              <a:t>poids1</a:t>
            </a:r>
          </a:p>
        </p:txBody>
      </p:sp>
      <p:sp>
        <p:nvSpPr>
          <p:cNvPr id="19" name="ZoneTexte 18">
            <a:extLst>
              <a:ext uri="{FF2B5EF4-FFF2-40B4-BE49-F238E27FC236}">
                <a16:creationId xmlns:a16="http://schemas.microsoft.com/office/drawing/2014/main" id="{8887B5C9-7C0C-4835-B3A4-06AF585960EE}"/>
              </a:ext>
            </a:extLst>
          </p:cNvPr>
          <p:cNvSpPr txBox="1"/>
          <p:nvPr/>
        </p:nvSpPr>
        <p:spPr>
          <a:xfrm>
            <a:off x="3919073" y="4693920"/>
            <a:ext cx="660758" cy="369332"/>
          </a:xfrm>
          <a:prstGeom prst="rect">
            <a:avLst/>
          </a:prstGeom>
          <a:noFill/>
        </p:spPr>
        <p:txBody>
          <a:bodyPr wrap="none" rtlCol="0">
            <a:spAutoFit/>
          </a:bodyPr>
          <a:lstStyle/>
          <a:p>
            <a:r>
              <a:rPr lang="fr-BE" dirty="0"/>
              <a:t>bmi1</a:t>
            </a:r>
          </a:p>
        </p:txBody>
      </p:sp>
      <p:sp>
        <p:nvSpPr>
          <p:cNvPr id="20" name="ZoneTexte 19">
            <a:extLst>
              <a:ext uri="{FF2B5EF4-FFF2-40B4-BE49-F238E27FC236}">
                <a16:creationId xmlns:a16="http://schemas.microsoft.com/office/drawing/2014/main" id="{FCDA7AEE-7A15-4B86-9EF6-32838E4F50E8}"/>
              </a:ext>
            </a:extLst>
          </p:cNvPr>
          <p:cNvSpPr txBox="1"/>
          <p:nvPr/>
        </p:nvSpPr>
        <p:spPr>
          <a:xfrm>
            <a:off x="4404147" y="3992282"/>
            <a:ext cx="760529" cy="369332"/>
          </a:xfrm>
          <a:prstGeom prst="rect">
            <a:avLst/>
          </a:prstGeom>
          <a:noFill/>
        </p:spPr>
        <p:txBody>
          <a:bodyPr wrap="none" rtlCol="0">
            <a:spAutoFit/>
          </a:bodyPr>
          <a:lstStyle/>
          <a:p>
            <a:r>
              <a:rPr lang="fr-BE" dirty="0"/>
              <a:t>taille1</a:t>
            </a:r>
          </a:p>
        </p:txBody>
      </p:sp>
      <p:sp>
        <p:nvSpPr>
          <p:cNvPr id="21" name="Rectangle 20">
            <a:extLst>
              <a:ext uri="{FF2B5EF4-FFF2-40B4-BE49-F238E27FC236}">
                <a16:creationId xmlns:a16="http://schemas.microsoft.com/office/drawing/2014/main" id="{42A289A7-4E1D-4DFD-B99A-2EC6DC9F374C}"/>
              </a:ext>
            </a:extLst>
          </p:cNvPr>
          <p:cNvSpPr/>
          <p:nvPr/>
        </p:nvSpPr>
        <p:spPr>
          <a:xfrm>
            <a:off x="3988118" y="5059955"/>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2" name="Rectangle 21">
            <a:extLst>
              <a:ext uri="{FF2B5EF4-FFF2-40B4-BE49-F238E27FC236}">
                <a16:creationId xmlns:a16="http://schemas.microsoft.com/office/drawing/2014/main" id="{2BFFBF28-58CA-4FC1-8675-0C64CF8516BE}"/>
              </a:ext>
            </a:extLst>
          </p:cNvPr>
          <p:cNvSpPr/>
          <p:nvPr/>
        </p:nvSpPr>
        <p:spPr>
          <a:xfrm>
            <a:off x="4579831" y="429768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3" name="Rectangle 22">
            <a:extLst>
              <a:ext uri="{FF2B5EF4-FFF2-40B4-BE49-F238E27FC236}">
                <a16:creationId xmlns:a16="http://schemas.microsoft.com/office/drawing/2014/main" id="{8F8789A4-64F4-4063-9F3C-0200B461CE98}"/>
              </a:ext>
            </a:extLst>
          </p:cNvPr>
          <p:cNvSpPr/>
          <p:nvPr/>
        </p:nvSpPr>
        <p:spPr>
          <a:xfrm>
            <a:off x="6384554" y="415544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24" name="Rectangle 23">
            <a:extLst>
              <a:ext uri="{FF2B5EF4-FFF2-40B4-BE49-F238E27FC236}">
                <a16:creationId xmlns:a16="http://schemas.microsoft.com/office/drawing/2014/main" id="{42B38DA6-35E2-45D3-9BDA-89F5CE9D5C60}"/>
              </a:ext>
            </a:extLst>
          </p:cNvPr>
          <p:cNvSpPr/>
          <p:nvPr/>
        </p:nvSpPr>
        <p:spPr>
          <a:xfrm>
            <a:off x="7503607" y="3992282"/>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5" name="Rectangle 24">
            <a:extLst>
              <a:ext uri="{FF2B5EF4-FFF2-40B4-BE49-F238E27FC236}">
                <a16:creationId xmlns:a16="http://schemas.microsoft.com/office/drawing/2014/main" id="{050925A5-D7FA-48B7-A0F5-1DB9F1687A8F}"/>
              </a:ext>
            </a:extLst>
          </p:cNvPr>
          <p:cNvSpPr/>
          <p:nvPr/>
        </p:nvSpPr>
        <p:spPr>
          <a:xfrm>
            <a:off x="6818524" y="469255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 name="ZoneTexte 25">
            <a:extLst>
              <a:ext uri="{FF2B5EF4-FFF2-40B4-BE49-F238E27FC236}">
                <a16:creationId xmlns:a16="http://schemas.microsoft.com/office/drawing/2014/main" id="{37DB635B-A9F3-4911-9B77-1994574A868C}"/>
              </a:ext>
            </a:extLst>
          </p:cNvPr>
          <p:cNvSpPr txBox="1"/>
          <p:nvPr/>
        </p:nvSpPr>
        <p:spPr>
          <a:xfrm>
            <a:off x="6223635" y="3800430"/>
            <a:ext cx="809837" cy="369332"/>
          </a:xfrm>
          <a:prstGeom prst="rect">
            <a:avLst/>
          </a:prstGeom>
          <a:noFill/>
        </p:spPr>
        <p:txBody>
          <a:bodyPr wrap="none" rtlCol="0">
            <a:spAutoFit/>
          </a:bodyPr>
          <a:lstStyle/>
          <a:p>
            <a:r>
              <a:rPr lang="fr-BE" dirty="0"/>
              <a:t>poids2</a:t>
            </a:r>
          </a:p>
        </p:txBody>
      </p:sp>
      <p:sp>
        <p:nvSpPr>
          <p:cNvPr id="27" name="ZoneTexte 26">
            <a:extLst>
              <a:ext uri="{FF2B5EF4-FFF2-40B4-BE49-F238E27FC236}">
                <a16:creationId xmlns:a16="http://schemas.microsoft.com/office/drawing/2014/main" id="{8CE24333-1D42-4BBA-A34E-E6C8D751F070}"/>
              </a:ext>
            </a:extLst>
          </p:cNvPr>
          <p:cNvSpPr txBox="1"/>
          <p:nvPr/>
        </p:nvSpPr>
        <p:spPr>
          <a:xfrm>
            <a:off x="7403051" y="3636491"/>
            <a:ext cx="760529" cy="369332"/>
          </a:xfrm>
          <a:prstGeom prst="rect">
            <a:avLst/>
          </a:prstGeom>
          <a:noFill/>
        </p:spPr>
        <p:txBody>
          <a:bodyPr wrap="none" rtlCol="0">
            <a:spAutoFit/>
          </a:bodyPr>
          <a:lstStyle/>
          <a:p>
            <a:r>
              <a:rPr lang="fr-BE" dirty="0"/>
              <a:t>taille2</a:t>
            </a:r>
          </a:p>
        </p:txBody>
      </p:sp>
      <p:sp>
        <p:nvSpPr>
          <p:cNvPr id="28" name="ZoneTexte 27">
            <a:extLst>
              <a:ext uri="{FF2B5EF4-FFF2-40B4-BE49-F238E27FC236}">
                <a16:creationId xmlns:a16="http://schemas.microsoft.com/office/drawing/2014/main" id="{0F899A1D-E1FC-4F5F-A77E-CC5FE140ED23}"/>
              </a:ext>
            </a:extLst>
          </p:cNvPr>
          <p:cNvSpPr txBox="1"/>
          <p:nvPr/>
        </p:nvSpPr>
        <p:spPr>
          <a:xfrm>
            <a:off x="6723551" y="4347543"/>
            <a:ext cx="660758" cy="369332"/>
          </a:xfrm>
          <a:prstGeom prst="rect">
            <a:avLst/>
          </a:prstGeom>
          <a:noFill/>
        </p:spPr>
        <p:txBody>
          <a:bodyPr wrap="none" rtlCol="0">
            <a:spAutoFit/>
          </a:bodyPr>
          <a:lstStyle/>
          <a:p>
            <a:r>
              <a:rPr lang="fr-BE" dirty="0"/>
              <a:t>bmi2</a:t>
            </a:r>
          </a:p>
        </p:txBody>
      </p:sp>
      <p:sp>
        <p:nvSpPr>
          <p:cNvPr id="29" name="ZoneTexte 28">
            <a:extLst>
              <a:ext uri="{FF2B5EF4-FFF2-40B4-BE49-F238E27FC236}">
                <a16:creationId xmlns:a16="http://schemas.microsoft.com/office/drawing/2014/main" id="{9E85467B-0FF6-4FA0-92F1-A9E4835DB106}"/>
              </a:ext>
            </a:extLst>
          </p:cNvPr>
          <p:cNvSpPr txBox="1"/>
          <p:nvPr/>
        </p:nvSpPr>
        <p:spPr>
          <a:xfrm>
            <a:off x="3416259" y="4499094"/>
            <a:ext cx="418704" cy="369332"/>
          </a:xfrm>
          <a:prstGeom prst="rect">
            <a:avLst/>
          </a:prstGeom>
          <a:noFill/>
        </p:spPr>
        <p:txBody>
          <a:bodyPr wrap="none" rtlCol="0">
            <a:spAutoFit/>
          </a:bodyPr>
          <a:lstStyle/>
          <a:p>
            <a:r>
              <a:rPr lang="fr-BE" dirty="0"/>
              <a:t>75</a:t>
            </a:r>
          </a:p>
        </p:txBody>
      </p:sp>
      <p:sp>
        <p:nvSpPr>
          <p:cNvPr id="4" name="ZoneTexte 3">
            <a:extLst>
              <a:ext uri="{FF2B5EF4-FFF2-40B4-BE49-F238E27FC236}">
                <a16:creationId xmlns:a16="http://schemas.microsoft.com/office/drawing/2014/main" id="{801EFE87-32DA-4399-9DEB-843D8F812C3F}"/>
              </a:ext>
            </a:extLst>
          </p:cNvPr>
          <p:cNvSpPr txBox="1"/>
          <p:nvPr/>
        </p:nvSpPr>
        <p:spPr>
          <a:xfrm>
            <a:off x="6378168" y="4109476"/>
            <a:ext cx="418704" cy="369332"/>
          </a:xfrm>
          <a:prstGeom prst="rect">
            <a:avLst/>
          </a:prstGeom>
          <a:noFill/>
        </p:spPr>
        <p:txBody>
          <a:bodyPr wrap="none" rtlCol="0">
            <a:spAutoFit/>
          </a:bodyPr>
          <a:lstStyle/>
          <a:p>
            <a:r>
              <a:rPr lang="fr-BE" dirty="0"/>
              <a:t>75</a:t>
            </a:r>
          </a:p>
        </p:txBody>
      </p:sp>
      <p:sp>
        <p:nvSpPr>
          <p:cNvPr id="31" name="ZoneTexte 30">
            <a:extLst>
              <a:ext uri="{FF2B5EF4-FFF2-40B4-BE49-F238E27FC236}">
                <a16:creationId xmlns:a16="http://schemas.microsoft.com/office/drawing/2014/main" id="{B968413F-4F97-442D-AE5B-140886258497}"/>
              </a:ext>
            </a:extLst>
          </p:cNvPr>
          <p:cNvSpPr txBox="1"/>
          <p:nvPr/>
        </p:nvSpPr>
        <p:spPr>
          <a:xfrm>
            <a:off x="4501555" y="4231243"/>
            <a:ext cx="593432" cy="369332"/>
          </a:xfrm>
          <a:prstGeom prst="rect">
            <a:avLst/>
          </a:prstGeom>
          <a:noFill/>
        </p:spPr>
        <p:txBody>
          <a:bodyPr wrap="none" rtlCol="0">
            <a:spAutoFit/>
          </a:bodyPr>
          <a:lstStyle/>
          <a:p>
            <a:r>
              <a:rPr lang="fr-BE" dirty="0"/>
              <a:t>1.80</a:t>
            </a:r>
          </a:p>
        </p:txBody>
      </p:sp>
      <p:sp>
        <p:nvSpPr>
          <p:cNvPr id="6" name="ZoneTexte 5">
            <a:extLst>
              <a:ext uri="{FF2B5EF4-FFF2-40B4-BE49-F238E27FC236}">
                <a16:creationId xmlns:a16="http://schemas.microsoft.com/office/drawing/2014/main" id="{73139274-032C-42F7-82DD-0655F2DF6A5D}"/>
              </a:ext>
            </a:extLst>
          </p:cNvPr>
          <p:cNvSpPr txBox="1"/>
          <p:nvPr/>
        </p:nvSpPr>
        <p:spPr>
          <a:xfrm>
            <a:off x="7450667" y="3963588"/>
            <a:ext cx="593432" cy="369332"/>
          </a:xfrm>
          <a:prstGeom prst="rect">
            <a:avLst/>
          </a:prstGeom>
          <a:noFill/>
        </p:spPr>
        <p:txBody>
          <a:bodyPr wrap="none" rtlCol="0">
            <a:spAutoFit/>
          </a:bodyPr>
          <a:lstStyle/>
          <a:p>
            <a:r>
              <a:rPr lang="fr-BE" dirty="0"/>
              <a:t>1.80</a:t>
            </a:r>
          </a:p>
        </p:txBody>
      </p:sp>
      <p:sp>
        <p:nvSpPr>
          <p:cNvPr id="11" name="ZoneTexte 10">
            <a:extLst>
              <a:ext uri="{FF2B5EF4-FFF2-40B4-BE49-F238E27FC236}">
                <a16:creationId xmlns:a16="http://schemas.microsoft.com/office/drawing/2014/main" id="{599F9D8F-FB1C-48BE-BB21-961F1EDA37D8}"/>
              </a:ext>
            </a:extLst>
          </p:cNvPr>
          <p:cNvSpPr txBox="1"/>
          <p:nvPr/>
        </p:nvSpPr>
        <p:spPr>
          <a:xfrm>
            <a:off x="8769406" y="2543175"/>
            <a:ext cx="3056927" cy="830997"/>
          </a:xfrm>
          <a:prstGeom prst="rect">
            <a:avLst/>
          </a:prstGeom>
          <a:noFill/>
        </p:spPr>
        <p:txBody>
          <a:bodyPr wrap="none" rtlCol="0">
            <a:spAutoFit/>
          </a:bodyPr>
          <a:lstStyle/>
          <a:p>
            <a:r>
              <a:rPr lang="fr-BE" sz="2400" dirty="0"/>
              <a:t>Appel de méthode</a:t>
            </a:r>
          </a:p>
          <a:p>
            <a:r>
              <a:rPr lang="fr-BE" sz="2400" dirty="0"/>
              <a:t>Passage de paramètres</a:t>
            </a:r>
          </a:p>
        </p:txBody>
      </p:sp>
      <p:pic>
        <p:nvPicPr>
          <p:cNvPr id="7" name="Audio 6">
            <a:hlinkClick r:id="" action="ppaction://media"/>
            <a:extLst>
              <a:ext uri="{FF2B5EF4-FFF2-40B4-BE49-F238E27FC236}">
                <a16:creationId xmlns:a16="http://schemas.microsoft.com/office/drawing/2014/main" id="{3985D071-352B-DDD9-9C17-9EC6BD7468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92722185"/>
      </p:ext>
    </p:extLst>
  </p:cSld>
  <p:clrMapOvr>
    <a:masterClrMapping/>
  </p:clrMapOvr>
  <mc:AlternateContent xmlns:mc="http://schemas.openxmlformats.org/markup-compatibility/2006" xmlns:p14="http://schemas.microsoft.com/office/powerpoint/2010/main">
    <mc:Choice Requires="p14">
      <p:transition spd="slow" p14:dur="2000" advTm="26120"/>
    </mc:Choice>
    <mc:Fallback xmlns="">
      <p:transition spd="slow" advTm="26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sp>
        <p:nvSpPr>
          <p:cNvPr id="3" name="Nuage 2">
            <a:extLst>
              <a:ext uri="{FF2B5EF4-FFF2-40B4-BE49-F238E27FC236}">
                <a16:creationId xmlns:a16="http://schemas.microsoft.com/office/drawing/2014/main" id="{AA48ACBC-585D-4C63-922A-B872F6E3D892}"/>
              </a:ext>
            </a:extLst>
          </p:cNvPr>
          <p:cNvSpPr/>
          <p:nvPr/>
        </p:nvSpPr>
        <p:spPr>
          <a:xfrm>
            <a:off x="2238375" y="2790825"/>
            <a:ext cx="7048500" cy="3619500"/>
          </a:xfrm>
          <a:prstGeom prst="cloud">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Nuage 4">
            <a:extLst>
              <a:ext uri="{FF2B5EF4-FFF2-40B4-BE49-F238E27FC236}">
                <a16:creationId xmlns:a16="http://schemas.microsoft.com/office/drawing/2014/main" id="{32229FA7-51B9-46C4-A037-F95190A2DE65}"/>
              </a:ext>
            </a:extLst>
          </p:cNvPr>
          <p:cNvSpPr/>
          <p:nvPr/>
        </p:nvSpPr>
        <p:spPr>
          <a:xfrm>
            <a:off x="2905125" y="3600450"/>
            <a:ext cx="2714625" cy="2047875"/>
          </a:xfrm>
          <a:prstGeom prst="clou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Nuage 14">
            <a:extLst>
              <a:ext uri="{FF2B5EF4-FFF2-40B4-BE49-F238E27FC236}">
                <a16:creationId xmlns:a16="http://schemas.microsoft.com/office/drawing/2014/main" id="{61639987-205A-475A-BAD4-32EDEB126B79}"/>
              </a:ext>
            </a:extLst>
          </p:cNvPr>
          <p:cNvSpPr/>
          <p:nvPr/>
        </p:nvSpPr>
        <p:spPr>
          <a:xfrm>
            <a:off x="5762625" y="3362325"/>
            <a:ext cx="2714625" cy="2047875"/>
          </a:xfrm>
          <a:prstGeom prst="cloud">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Rectangle 8">
            <a:extLst>
              <a:ext uri="{FF2B5EF4-FFF2-40B4-BE49-F238E27FC236}">
                <a16:creationId xmlns:a16="http://schemas.microsoft.com/office/drawing/2014/main" id="{2748F7D4-C2D2-499D-AEDB-C42DA273FE8C}"/>
              </a:ext>
            </a:extLst>
          </p:cNvPr>
          <p:cNvSpPr/>
          <p:nvPr/>
        </p:nvSpPr>
        <p:spPr>
          <a:xfrm>
            <a:off x="3434080" y="456184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ZoneTexte 12">
            <a:extLst>
              <a:ext uri="{FF2B5EF4-FFF2-40B4-BE49-F238E27FC236}">
                <a16:creationId xmlns:a16="http://schemas.microsoft.com/office/drawing/2014/main" id="{EEF98B30-6F90-4EA8-ADA8-EEEBDC0C3417}"/>
              </a:ext>
            </a:extLst>
          </p:cNvPr>
          <p:cNvSpPr txBox="1"/>
          <p:nvPr/>
        </p:nvSpPr>
        <p:spPr>
          <a:xfrm>
            <a:off x="3247601" y="4192508"/>
            <a:ext cx="809837" cy="369332"/>
          </a:xfrm>
          <a:prstGeom prst="rect">
            <a:avLst/>
          </a:prstGeom>
          <a:noFill/>
        </p:spPr>
        <p:txBody>
          <a:bodyPr wrap="none" rtlCol="0">
            <a:spAutoFit/>
          </a:bodyPr>
          <a:lstStyle/>
          <a:p>
            <a:r>
              <a:rPr lang="fr-BE" dirty="0"/>
              <a:t>poids1</a:t>
            </a:r>
          </a:p>
        </p:txBody>
      </p:sp>
      <p:sp>
        <p:nvSpPr>
          <p:cNvPr id="19" name="ZoneTexte 18">
            <a:extLst>
              <a:ext uri="{FF2B5EF4-FFF2-40B4-BE49-F238E27FC236}">
                <a16:creationId xmlns:a16="http://schemas.microsoft.com/office/drawing/2014/main" id="{8887B5C9-7C0C-4835-B3A4-06AF585960EE}"/>
              </a:ext>
            </a:extLst>
          </p:cNvPr>
          <p:cNvSpPr txBox="1"/>
          <p:nvPr/>
        </p:nvSpPr>
        <p:spPr>
          <a:xfrm>
            <a:off x="3919073" y="4693920"/>
            <a:ext cx="660758" cy="369332"/>
          </a:xfrm>
          <a:prstGeom prst="rect">
            <a:avLst/>
          </a:prstGeom>
          <a:noFill/>
        </p:spPr>
        <p:txBody>
          <a:bodyPr wrap="none" rtlCol="0">
            <a:spAutoFit/>
          </a:bodyPr>
          <a:lstStyle/>
          <a:p>
            <a:r>
              <a:rPr lang="fr-BE" dirty="0"/>
              <a:t>bmi1</a:t>
            </a:r>
          </a:p>
        </p:txBody>
      </p:sp>
      <p:sp>
        <p:nvSpPr>
          <p:cNvPr id="20" name="ZoneTexte 19">
            <a:extLst>
              <a:ext uri="{FF2B5EF4-FFF2-40B4-BE49-F238E27FC236}">
                <a16:creationId xmlns:a16="http://schemas.microsoft.com/office/drawing/2014/main" id="{FCDA7AEE-7A15-4B86-9EF6-32838E4F50E8}"/>
              </a:ext>
            </a:extLst>
          </p:cNvPr>
          <p:cNvSpPr txBox="1"/>
          <p:nvPr/>
        </p:nvSpPr>
        <p:spPr>
          <a:xfrm>
            <a:off x="4404147" y="3992282"/>
            <a:ext cx="760529" cy="369332"/>
          </a:xfrm>
          <a:prstGeom prst="rect">
            <a:avLst/>
          </a:prstGeom>
          <a:noFill/>
        </p:spPr>
        <p:txBody>
          <a:bodyPr wrap="none" rtlCol="0">
            <a:spAutoFit/>
          </a:bodyPr>
          <a:lstStyle/>
          <a:p>
            <a:r>
              <a:rPr lang="fr-BE" dirty="0"/>
              <a:t>taille1</a:t>
            </a:r>
          </a:p>
        </p:txBody>
      </p:sp>
      <p:sp>
        <p:nvSpPr>
          <p:cNvPr id="21" name="Rectangle 20">
            <a:extLst>
              <a:ext uri="{FF2B5EF4-FFF2-40B4-BE49-F238E27FC236}">
                <a16:creationId xmlns:a16="http://schemas.microsoft.com/office/drawing/2014/main" id="{42A289A7-4E1D-4DFD-B99A-2EC6DC9F374C}"/>
              </a:ext>
            </a:extLst>
          </p:cNvPr>
          <p:cNvSpPr/>
          <p:nvPr/>
        </p:nvSpPr>
        <p:spPr>
          <a:xfrm>
            <a:off x="3988118" y="5059955"/>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2" name="Rectangle 21">
            <a:extLst>
              <a:ext uri="{FF2B5EF4-FFF2-40B4-BE49-F238E27FC236}">
                <a16:creationId xmlns:a16="http://schemas.microsoft.com/office/drawing/2014/main" id="{2BFFBF28-58CA-4FC1-8675-0C64CF8516BE}"/>
              </a:ext>
            </a:extLst>
          </p:cNvPr>
          <p:cNvSpPr/>
          <p:nvPr/>
        </p:nvSpPr>
        <p:spPr>
          <a:xfrm>
            <a:off x="4579831" y="429768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3" name="Rectangle 22">
            <a:extLst>
              <a:ext uri="{FF2B5EF4-FFF2-40B4-BE49-F238E27FC236}">
                <a16:creationId xmlns:a16="http://schemas.microsoft.com/office/drawing/2014/main" id="{8F8789A4-64F4-4063-9F3C-0200B461CE98}"/>
              </a:ext>
            </a:extLst>
          </p:cNvPr>
          <p:cNvSpPr/>
          <p:nvPr/>
        </p:nvSpPr>
        <p:spPr>
          <a:xfrm>
            <a:off x="6384554" y="415544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24" name="Rectangle 23">
            <a:extLst>
              <a:ext uri="{FF2B5EF4-FFF2-40B4-BE49-F238E27FC236}">
                <a16:creationId xmlns:a16="http://schemas.microsoft.com/office/drawing/2014/main" id="{42B38DA6-35E2-45D3-9BDA-89F5CE9D5C60}"/>
              </a:ext>
            </a:extLst>
          </p:cNvPr>
          <p:cNvSpPr/>
          <p:nvPr/>
        </p:nvSpPr>
        <p:spPr>
          <a:xfrm>
            <a:off x="7503607" y="3992282"/>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5" name="Rectangle 24">
            <a:extLst>
              <a:ext uri="{FF2B5EF4-FFF2-40B4-BE49-F238E27FC236}">
                <a16:creationId xmlns:a16="http://schemas.microsoft.com/office/drawing/2014/main" id="{050925A5-D7FA-48B7-A0F5-1DB9F1687A8F}"/>
              </a:ext>
            </a:extLst>
          </p:cNvPr>
          <p:cNvSpPr/>
          <p:nvPr/>
        </p:nvSpPr>
        <p:spPr>
          <a:xfrm>
            <a:off x="6818524" y="469255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 name="ZoneTexte 25">
            <a:extLst>
              <a:ext uri="{FF2B5EF4-FFF2-40B4-BE49-F238E27FC236}">
                <a16:creationId xmlns:a16="http://schemas.microsoft.com/office/drawing/2014/main" id="{37DB635B-A9F3-4911-9B77-1994574A868C}"/>
              </a:ext>
            </a:extLst>
          </p:cNvPr>
          <p:cNvSpPr txBox="1"/>
          <p:nvPr/>
        </p:nvSpPr>
        <p:spPr>
          <a:xfrm>
            <a:off x="6223635" y="3800430"/>
            <a:ext cx="809837" cy="369332"/>
          </a:xfrm>
          <a:prstGeom prst="rect">
            <a:avLst/>
          </a:prstGeom>
          <a:noFill/>
        </p:spPr>
        <p:txBody>
          <a:bodyPr wrap="none" rtlCol="0">
            <a:spAutoFit/>
          </a:bodyPr>
          <a:lstStyle/>
          <a:p>
            <a:r>
              <a:rPr lang="fr-BE" dirty="0"/>
              <a:t>poids2</a:t>
            </a:r>
          </a:p>
        </p:txBody>
      </p:sp>
      <p:sp>
        <p:nvSpPr>
          <p:cNvPr id="27" name="ZoneTexte 26">
            <a:extLst>
              <a:ext uri="{FF2B5EF4-FFF2-40B4-BE49-F238E27FC236}">
                <a16:creationId xmlns:a16="http://schemas.microsoft.com/office/drawing/2014/main" id="{8CE24333-1D42-4BBA-A34E-E6C8D751F070}"/>
              </a:ext>
            </a:extLst>
          </p:cNvPr>
          <p:cNvSpPr txBox="1"/>
          <p:nvPr/>
        </p:nvSpPr>
        <p:spPr>
          <a:xfrm>
            <a:off x="7403051" y="3636491"/>
            <a:ext cx="760529" cy="369332"/>
          </a:xfrm>
          <a:prstGeom prst="rect">
            <a:avLst/>
          </a:prstGeom>
          <a:noFill/>
        </p:spPr>
        <p:txBody>
          <a:bodyPr wrap="none" rtlCol="0">
            <a:spAutoFit/>
          </a:bodyPr>
          <a:lstStyle/>
          <a:p>
            <a:r>
              <a:rPr lang="fr-BE" dirty="0"/>
              <a:t>taille2</a:t>
            </a:r>
          </a:p>
        </p:txBody>
      </p:sp>
      <p:sp>
        <p:nvSpPr>
          <p:cNvPr id="28" name="ZoneTexte 27">
            <a:extLst>
              <a:ext uri="{FF2B5EF4-FFF2-40B4-BE49-F238E27FC236}">
                <a16:creationId xmlns:a16="http://schemas.microsoft.com/office/drawing/2014/main" id="{0F899A1D-E1FC-4F5F-A77E-CC5FE140ED23}"/>
              </a:ext>
            </a:extLst>
          </p:cNvPr>
          <p:cNvSpPr txBox="1"/>
          <p:nvPr/>
        </p:nvSpPr>
        <p:spPr>
          <a:xfrm>
            <a:off x="6723551" y="4347543"/>
            <a:ext cx="660758" cy="369332"/>
          </a:xfrm>
          <a:prstGeom prst="rect">
            <a:avLst/>
          </a:prstGeom>
          <a:noFill/>
        </p:spPr>
        <p:txBody>
          <a:bodyPr wrap="none" rtlCol="0">
            <a:spAutoFit/>
          </a:bodyPr>
          <a:lstStyle/>
          <a:p>
            <a:r>
              <a:rPr lang="fr-BE" dirty="0"/>
              <a:t>bmi2</a:t>
            </a:r>
          </a:p>
        </p:txBody>
      </p:sp>
      <p:sp>
        <p:nvSpPr>
          <p:cNvPr id="29" name="ZoneTexte 28">
            <a:extLst>
              <a:ext uri="{FF2B5EF4-FFF2-40B4-BE49-F238E27FC236}">
                <a16:creationId xmlns:a16="http://schemas.microsoft.com/office/drawing/2014/main" id="{9E85467B-0FF6-4FA0-92F1-A9E4835DB106}"/>
              </a:ext>
            </a:extLst>
          </p:cNvPr>
          <p:cNvSpPr txBox="1"/>
          <p:nvPr/>
        </p:nvSpPr>
        <p:spPr>
          <a:xfrm>
            <a:off x="3416259" y="4499094"/>
            <a:ext cx="418704" cy="369332"/>
          </a:xfrm>
          <a:prstGeom prst="rect">
            <a:avLst/>
          </a:prstGeom>
          <a:noFill/>
        </p:spPr>
        <p:txBody>
          <a:bodyPr wrap="none" rtlCol="0">
            <a:spAutoFit/>
          </a:bodyPr>
          <a:lstStyle/>
          <a:p>
            <a:r>
              <a:rPr lang="fr-BE" dirty="0"/>
              <a:t>75</a:t>
            </a:r>
          </a:p>
        </p:txBody>
      </p:sp>
      <p:sp>
        <p:nvSpPr>
          <p:cNvPr id="4" name="ZoneTexte 3">
            <a:extLst>
              <a:ext uri="{FF2B5EF4-FFF2-40B4-BE49-F238E27FC236}">
                <a16:creationId xmlns:a16="http://schemas.microsoft.com/office/drawing/2014/main" id="{801EFE87-32DA-4399-9DEB-843D8F812C3F}"/>
              </a:ext>
            </a:extLst>
          </p:cNvPr>
          <p:cNvSpPr txBox="1"/>
          <p:nvPr/>
        </p:nvSpPr>
        <p:spPr>
          <a:xfrm>
            <a:off x="6378168" y="4109476"/>
            <a:ext cx="418704" cy="369332"/>
          </a:xfrm>
          <a:prstGeom prst="rect">
            <a:avLst/>
          </a:prstGeom>
          <a:noFill/>
        </p:spPr>
        <p:txBody>
          <a:bodyPr wrap="none" rtlCol="0">
            <a:spAutoFit/>
          </a:bodyPr>
          <a:lstStyle/>
          <a:p>
            <a:r>
              <a:rPr lang="fr-BE" dirty="0"/>
              <a:t>75</a:t>
            </a:r>
          </a:p>
        </p:txBody>
      </p:sp>
      <p:sp>
        <p:nvSpPr>
          <p:cNvPr id="31" name="ZoneTexte 30">
            <a:extLst>
              <a:ext uri="{FF2B5EF4-FFF2-40B4-BE49-F238E27FC236}">
                <a16:creationId xmlns:a16="http://schemas.microsoft.com/office/drawing/2014/main" id="{B968413F-4F97-442D-AE5B-140886258497}"/>
              </a:ext>
            </a:extLst>
          </p:cNvPr>
          <p:cNvSpPr txBox="1"/>
          <p:nvPr/>
        </p:nvSpPr>
        <p:spPr>
          <a:xfrm>
            <a:off x="4501555" y="4231243"/>
            <a:ext cx="593432" cy="369332"/>
          </a:xfrm>
          <a:prstGeom prst="rect">
            <a:avLst/>
          </a:prstGeom>
          <a:noFill/>
        </p:spPr>
        <p:txBody>
          <a:bodyPr wrap="none" rtlCol="0">
            <a:spAutoFit/>
          </a:bodyPr>
          <a:lstStyle/>
          <a:p>
            <a:r>
              <a:rPr lang="fr-BE" dirty="0"/>
              <a:t>1.80</a:t>
            </a:r>
          </a:p>
        </p:txBody>
      </p:sp>
      <p:sp>
        <p:nvSpPr>
          <p:cNvPr id="6" name="ZoneTexte 5">
            <a:extLst>
              <a:ext uri="{FF2B5EF4-FFF2-40B4-BE49-F238E27FC236}">
                <a16:creationId xmlns:a16="http://schemas.microsoft.com/office/drawing/2014/main" id="{73139274-032C-42F7-82DD-0655F2DF6A5D}"/>
              </a:ext>
            </a:extLst>
          </p:cNvPr>
          <p:cNvSpPr txBox="1"/>
          <p:nvPr/>
        </p:nvSpPr>
        <p:spPr>
          <a:xfrm>
            <a:off x="7450667" y="3963588"/>
            <a:ext cx="593432" cy="369332"/>
          </a:xfrm>
          <a:prstGeom prst="rect">
            <a:avLst/>
          </a:prstGeom>
          <a:noFill/>
        </p:spPr>
        <p:txBody>
          <a:bodyPr wrap="none" rtlCol="0">
            <a:spAutoFit/>
          </a:bodyPr>
          <a:lstStyle/>
          <a:p>
            <a:r>
              <a:rPr lang="fr-BE" dirty="0"/>
              <a:t>1.80</a:t>
            </a:r>
          </a:p>
        </p:txBody>
      </p:sp>
      <p:sp>
        <p:nvSpPr>
          <p:cNvPr id="7" name="ZoneTexte 6">
            <a:extLst>
              <a:ext uri="{FF2B5EF4-FFF2-40B4-BE49-F238E27FC236}">
                <a16:creationId xmlns:a16="http://schemas.microsoft.com/office/drawing/2014/main" id="{57593797-6FC4-48AF-A0A8-E36D0096C1C3}"/>
              </a:ext>
            </a:extLst>
          </p:cNvPr>
          <p:cNvSpPr txBox="1"/>
          <p:nvPr/>
        </p:nvSpPr>
        <p:spPr>
          <a:xfrm>
            <a:off x="6698704" y="4642894"/>
            <a:ext cx="710451" cy="369332"/>
          </a:xfrm>
          <a:prstGeom prst="rect">
            <a:avLst/>
          </a:prstGeom>
          <a:noFill/>
        </p:spPr>
        <p:txBody>
          <a:bodyPr wrap="none" rtlCol="0">
            <a:spAutoFit/>
          </a:bodyPr>
          <a:lstStyle/>
          <a:p>
            <a:r>
              <a:rPr lang="fr-BE" dirty="0"/>
              <a:t>23,15</a:t>
            </a:r>
          </a:p>
        </p:txBody>
      </p:sp>
      <p:sp>
        <p:nvSpPr>
          <p:cNvPr id="30" name="ZoneTexte 29">
            <a:extLst>
              <a:ext uri="{FF2B5EF4-FFF2-40B4-BE49-F238E27FC236}">
                <a16:creationId xmlns:a16="http://schemas.microsoft.com/office/drawing/2014/main" id="{68E1D1E6-F784-41B5-B6DF-C70E61CC28F8}"/>
              </a:ext>
            </a:extLst>
          </p:cNvPr>
          <p:cNvSpPr txBox="1"/>
          <p:nvPr/>
        </p:nvSpPr>
        <p:spPr>
          <a:xfrm>
            <a:off x="8769406" y="2543175"/>
            <a:ext cx="974049" cy="461665"/>
          </a:xfrm>
          <a:prstGeom prst="rect">
            <a:avLst/>
          </a:prstGeom>
          <a:noFill/>
        </p:spPr>
        <p:txBody>
          <a:bodyPr wrap="none" rtlCol="0">
            <a:spAutoFit/>
          </a:bodyPr>
          <a:lstStyle/>
          <a:p>
            <a:r>
              <a:rPr lang="fr-BE" sz="2400" dirty="0"/>
              <a:t>return</a:t>
            </a:r>
          </a:p>
        </p:txBody>
      </p:sp>
      <p:pic>
        <p:nvPicPr>
          <p:cNvPr id="11" name="Audio 10">
            <a:hlinkClick r:id="" action="ppaction://media"/>
            <a:extLst>
              <a:ext uri="{FF2B5EF4-FFF2-40B4-BE49-F238E27FC236}">
                <a16:creationId xmlns:a16="http://schemas.microsoft.com/office/drawing/2014/main" id="{DB86FAFE-355A-6F79-DA81-0531C2260B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61186156"/>
      </p:ext>
    </p:extLst>
  </p:cSld>
  <p:clrMapOvr>
    <a:masterClrMapping/>
  </p:clrMapOvr>
  <mc:AlternateContent xmlns:mc="http://schemas.openxmlformats.org/markup-compatibility/2006" xmlns:p14="http://schemas.microsoft.com/office/powerpoint/2010/main">
    <mc:Choice Requires="p14">
      <p:transition spd="slow" p14:dur="2000" advTm="30627"/>
    </mc:Choice>
    <mc:Fallback xmlns="">
      <p:transition spd="slow" advTm="30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sp>
        <p:nvSpPr>
          <p:cNvPr id="3" name="Nuage 2">
            <a:extLst>
              <a:ext uri="{FF2B5EF4-FFF2-40B4-BE49-F238E27FC236}">
                <a16:creationId xmlns:a16="http://schemas.microsoft.com/office/drawing/2014/main" id="{AA48ACBC-585D-4C63-922A-B872F6E3D892}"/>
              </a:ext>
            </a:extLst>
          </p:cNvPr>
          <p:cNvSpPr/>
          <p:nvPr/>
        </p:nvSpPr>
        <p:spPr>
          <a:xfrm>
            <a:off x="2238375" y="2790825"/>
            <a:ext cx="7048500" cy="3619500"/>
          </a:xfrm>
          <a:prstGeom prst="cloud">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Nuage 4">
            <a:extLst>
              <a:ext uri="{FF2B5EF4-FFF2-40B4-BE49-F238E27FC236}">
                <a16:creationId xmlns:a16="http://schemas.microsoft.com/office/drawing/2014/main" id="{32229FA7-51B9-46C4-A037-F95190A2DE65}"/>
              </a:ext>
            </a:extLst>
          </p:cNvPr>
          <p:cNvSpPr/>
          <p:nvPr/>
        </p:nvSpPr>
        <p:spPr>
          <a:xfrm>
            <a:off x="2905125" y="3600450"/>
            <a:ext cx="2714625" cy="2047875"/>
          </a:xfrm>
          <a:prstGeom prst="clou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Rectangle 8">
            <a:extLst>
              <a:ext uri="{FF2B5EF4-FFF2-40B4-BE49-F238E27FC236}">
                <a16:creationId xmlns:a16="http://schemas.microsoft.com/office/drawing/2014/main" id="{2748F7D4-C2D2-499D-AEDB-C42DA273FE8C}"/>
              </a:ext>
            </a:extLst>
          </p:cNvPr>
          <p:cNvSpPr/>
          <p:nvPr/>
        </p:nvSpPr>
        <p:spPr>
          <a:xfrm>
            <a:off x="3434080" y="456184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ZoneTexte 12">
            <a:extLst>
              <a:ext uri="{FF2B5EF4-FFF2-40B4-BE49-F238E27FC236}">
                <a16:creationId xmlns:a16="http://schemas.microsoft.com/office/drawing/2014/main" id="{EEF98B30-6F90-4EA8-ADA8-EEEBDC0C3417}"/>
              </a:ext>
            </a:extLst>
          </p:cNvPr>
          <p:cNvSpPr txBox="1"/>
          <p:nvPr/>
        </p:nvSpPr>
        <p:spPr>
          <a:xfrm>
            <a:off x="3247601" y="4192508"/>
            <a:ext cx="809837" cy="369332"/>
          </a:xfrm>
          <a:prstGeom prst="rect">
            <a:avLst/>
          </a:prstGeom>
          <a:noFill/>
        </p:spPr>
        <p:txBody>
          <a:bodyPr wrap="none" rtlCol="0">
            <a:spAutoFit/>
          </a:bodyPr>
          <a:lstStyle/>
          <a:p>
            <a:r>
              <a:rPr lang="fr-BE" dirty="0"/>
              <a:t>poids1</a:t>
            </a:r>
          </a:p>
        </p:txBody>
      </p:sp>
      <p:sp>
        <p:nvSpPr>
          <p:cNvPr id="19" name="ZoneTexte 18">
            <a:extLst>
              <a:ext uri="{FF2B5EF4-FFF2-40B4-BE49-F238E27FC236}">
                <a16:creationId xmlns:a16="http://schemas.microsoft.com/office/drawing/2014/main" id="{8887B5C9-7C0C-4835-B3A4-06AF585960EE}"/>
              </a:ext>
            </a:extLst>
          </p:cNvPr>
          <p:cNvSpPr txBox="1"/>
          <p:nvPr/>
        </p:nvSpPr>
        <p:spPr>
          <a:xfrm>
            <a:off x="3919073" y="4693920"/>
            <a:ext cx="660758" cy="369332"/>
          </a:xfrm>
          <a:prstGeom prst="rect">
            <a:avLst/>
          </a:prstGeom>
          <a:noFill/>
        </p:spPr>
        <p:txBody>
          <a:bodyPr wrap="none" rtlCol="0">
            <a:spAutoFit/>
          </a:bodyPr>
          <a:lstStyle/>
          <a:p>
            <a:r>
              <a:rPr lang="fr-BE" dirty="0"/>
              <a:t>bmi1</a:t>
            </a:r>
          </a:p>
        </p:txBody>
      </p:sp>
      <p:sp>
        <p:nvSpPr>
          <p:cNvPr id="20" name="ZoneTexte 19">
            <a:extLst>
              <a:ext uri="{FF2B5EF4-FFF2-40B4-BE49-F238E27FC236}">
                <a16:creationId xmlns:a16="http://schemas.microsoft.com/office/drawing/2014/main" id="{FCDA7AEE-7A15-4B86-9EF6-32838E4F50E8}"/>
              </a:ext>
            </a:extLst>
          </p:cNvPr>
          <p:cNvSpPr txBox="1"/>
          <p:nvPr/>
        </p:nvSpPr>
        <p:spPr>
          <a:xfrm>
            <a:off x="4404147" y="3992282"/>
            <a:ext cx="760529" cy="369332"/>
          </a:xfrm>
          <a:prstGeom prst="rect">
            <a:avLst/>
          </a:prstGeom>
          <a:noFill/>
        </p:spPr>
        <p:txBody>
          <a:bodyPr wrap="none" rtlCol="0">
            <a:spAutoFit/>
          </a:bodyPr>
          <a:lstStyle/>
          <a:p>
            <a:r>
              <a:rPr lang="fr-BE" dirty="0"/>
              <a:t>taille1</a:t>
            </a:r>
          </a:p>
        </p:txBody>
      </p:sp>
      <p:sp>
        <p:nvSpPr>
          <p:cNvPr id="21" name="Rectangle 20">
            <a:extLst>
              <a:ext uri="{FF2B5EF4-FFF2-40B4-BE49-F238E27FC236}">
                <a16:creationId xmlns:a16="http://schemas.microsoft.com/office/drawing/2014/main" id="{42A289A7-4E1D-4DFD-B99A-2EC6DC9F374C}"/>
              </a:ext>
            </a:extLst>
          </p:cNvPr>
          <p:cNvSpPr/>
          <p:nvPr/>
        </p:nvSpPr>
        <p:spPr>
          <a:xfrm>
            <a:off x="3988118" y="5059955"/>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2" name="Rectangle 21">
            <a:extLst>
              <a:ext uri="{FF2B5EF4-FFF2-40B4-BE49-F238E27FC236}">
                <a16:creationId xmlns:a16="http://schemas.microsoft.com/office/drawing/2014/main" id="{2BFFBF28-58CA-4FC1-8675-0C64CF8516BE}"/>
              </a:ext>
            </a:extLst>
          </p:cNvPr>
          <p:cNvSpPr/>
          <p:nvPr/>
        </p:nvSpPr>
        <p:spPr>
          <a:xfrm>
            <a:off x="4579831" y="429768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9" name="ZoneTexte 28">
            <a:extLst>
              <a:ext uri="{FF2B5EF4-FFF2-40B4-BE49-F238E27FC236}">
                <a16:creationId xmlns:a16="http://schemas.microsoft.com/office/drawing/2014/main" id="{9E85467B-0FF6-4FA0-92F1-A9E4835DB106}"/>
              </a:ext>
            </a:extLst>
          </p:cNvPr>
          <p:cNvSpPr txBox="1"/>
          <p:nvPr/>
        </p:nvSpPr>
        <p:spPr>
          <a:xfrm>
            <a:off x="3416259" y="4499094"/>
            <a:ext cx="418704" cy="369332"/>
          </a:xfrm>
          <a:prstGeom prst="rect">
            <a:avLst/>
          </a:prstGeom>
          <a:noFill/>
        </p:spPr>
        <p:txBody>
          <a:bodyPr wrap="none" rtlCol="0">
            <a:spAutoFit/>
          </a:bodyPr>
          <a:lstStyle/>
          <a:p>
            <a:r>
              <a:rPr lang="fr-BE" dirty="0"/>
              <a:t>75</a:t>
            </a:r>
          </a:p>
        </p:txBody>
      </p:sp>
      <p:sp>
        <p:nvSpPr>
          <p:cNvPr id="31" name="ZoneTexte 30">
            <a:extLst>
              <a:ext uri="{FF2B5EF4-FFF2-40B4-BE49-F238E27FC236}">
                <a16:creationId xmlns:a16="http://schemas.microsoft.com/office/drawing/2014/main" id="{B968413F-4F97-442D-AE5B-140886258497}"/>
              </a:ext>
            </a:extLst>
          </p:cNvPr>
          <p:cNvSpPr txBox="1"/>
          <p:nvPr/>
        </p:nvSpPr>
        <p:spPr>
          <a:xfrm>
            <a:off x="4501555" y="4231243"/>
            <a:ext cx="593432" cy="369332"/>
          </a:xfrm>
          <a:prstGeom prst="rect">
            <a:avLst/>
          </a:prstGeom>
          <a:noFill/>
        </p:spPr>
        <p:txBody>
          <a:bodyPr wrap="none" rtlCol="0">
            <a:spAutoFit/>
          </a:bodyPr>
          <a:lstStyle/>
          <a:p>
            <a:r>
              <a:rPr lang="fr-BE" dirty="0"/>
              <a:t>1.80</a:t>
            </a:r>
          </a:p>
        </p:txBody>
      </p:sp>
      <p:sp>
        <p:nvSpPr>
          <p:cNvPr id="7" name="ZoneTexte 6">
            <a:extLst>
              <a:ext uri="{FF2B5EF4-FFF2-40B4-BE49-F238E27FC236}">
                <a16:creationId xmlns:a16="http://schemas.microsoft.com/office/drawing/2014/main" id="{57593797-6FC4-48AF-A0A8-E36D0096C1C3}"/>
              </a:ext>
            </a:extLst>
          </p:cNvPr>
          <p:cNvSpPr txBox="1"/>
          <p:nvPr/>
        </p:nvSpPr>
        <p:spPr>
          <a:xfrm>
            <a:off x="3870960" y="4986456"/>
            <a:ext cx="710451" cy="369332"/>
          </a:xfrm>
          <a:prstGeom prst="rect">
            <a:avLst/>
          </a:prstGeom>
          <a:noFill/>
        </p:spPr>
        <p:txBody>
          <a:bodyPr wrap="none" rtlCol="0">
            <a:spAutoFit/>
          </a:bodyPr>
          <a:lstStyle/>
          <a:p>
            <a:r>
              <a:rPr lang="fr-BE" dirty="0"/>
              <a:t>23,15</a:t>
            </a:r>
          </a:p>
        </p:txBody>
      </p:sp>
      <p:pic>
        <p:nvPicPr>
          <p:cNvPr id="4" name="Audio 3">
            <a:hlinkClick r:id="" action="ppaction://media"/>
            <a:extLst>
              <a:ext uri="{FF2B5EF4-FFF2-40B4-BE49-F238E27FC236}">
                <a16:creationId xmlns:a16="http://schemas.microsoft.com/office/drawing/2014/main" id="{005BC8FE-177C-1C38-91AF-0089C99EE8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61359995"/>
      </p:ext>
    </p:extLst>
  </p:cSld>
  <p:clrMapOvr>
    <a:masterClrMapping/>
  </p:clrMapOvr>
  <mc:AlternateContent xmlns:mc="http://schemas.openxmlformats.org/markup-compatibility/2006" xmlns:p14="http://schemas.microsoft.com/office/powerpoint/2010/main">
    <mc:Choice Requires="p14">
      <p:transition spd="slow" p14:dur="2000" advTm="21164"/>
    </mc:Choice>
    <mc:Fallback xmlns="">
      <p:transition spd="slow" advTm="21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42">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958506" y="800392"/>
            <a:ext cx="10264697" cy="1212102"/>
          </a:xfrm>
        </p:spPr>
        <p:txBody>
          <a:bodyPr vert="horz" lIns="91440" tIns="45720" rIns="91440" bIns="45720" rtlCol="0" anchor="ctr">
            <a:normAutofit/>
          </a:bodyPr>
          <a:lstStyle/>
          <a:p>
            <a:r>
              <a:rPr lang="en-US" sz="4000" kern="1200">
                <a:solidFill>
                  <a:srgbClr val="FFFFFF"/>
                </a:solidFill>
                <a:latin typeface="+mj-lt"/>
                <a:ea typeface="+mj-ea"/>
                <a:cs typeface="+mj-cs"/>
              </a:rPr>
              <a:t>Objectifs</a:t>
            </a:r>
          </a:p>
        </p:txBody>
      </p:sp>
      <p:sp>
        <p:nvSpPr>
          <p:cNvPr id="5" name="ZoneTexte 4">
            <a:extLst>
              <a:ext uri="{FF2B5EF4-FFF2-40B4-BE49-F238E27FC236}">
                <a16:creationId xmlns:a16="http://schemas.microsoft.com/office/drawing/2014/main" id="{4CCE1810-18D6-4DF8-8ADD-4D36F2C6E83E}"/>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marL="285750" indent="-228600">
              <a:lnSpc>
                <a:spcPct val="90000"/>
              </a:lnSpc>
              <a:buFont typeface="Arial" panose="020B0604020202020204" pitchFamily="34" charset="0"/>
              <a:buChar char="•"/>
            </a:pPr>
            <a:r>
              <a:rPr lang="en-US" sz="2400" dirty="0" err="1">
                <a:effectLst/>
              </a:rPr>
              <a:t>découper</a:t>
            </a:r>
            <a:r>
              <a:rPr lang="en-US" sz="2400" dirty="0">
                <a:effectLst/>
              </a:rPr>
              <a:t> le </a:t>
            </a:r>
            <a:r>
              <a:rPr lang="en-US" sz="2400" dirty="0" err="1">
                <a:effectLst/>
              </a:rPr>
              <a:t>problème</a:t>
            </a:r>
            <a:r>
              <a:rPr lang="en-US" sz="2400" dirty="0">
                <a:effectLst/>
              </a:rPr>
              <a:t> à </a:t>
            </a:r>
            <a:r>
              <a:rPr lang="en-US" sz="2400" dirty="0" err="1">
                <a:effectLst/>
              </a:rPr>
              <a:t>traiter</a:t>
            </a:r>
            <a:r>
              <a:rPr lang="en-US" sz="2400" dirty="0">
                <a:effectLst/>
              </a:rPr>
              <a:t> </a:t>
            </a:r>
            <a:r>
              <a:rPr lang="en-US" sz="2400" dirty="0" err="1">
                <a:effectLst/>
              </a:rPr>
              <a:t>en</a:t>
            </a:r>
            <a:r>
              <a:rPr lang="en-US" sz="2400" dirty="0">
                <a:effectLst/>
              </a:rPr>
              <a:t> sous-</a:t>
            </a:r>
            <a:r>
              <a:rPr lang="en-US" sz="2400" dirty="0" err="1">
                <a:effectLst/>
              </a:rPr>
              <a:t>problèmes</a:t>
            </a:r>
            <a:r>
              <a:rPr lang="en-US" sz="2400" dirty="0">
                <a:effectLst/>
              </a:rPr>
              <a:t>, </a:t>
            </a:r>
            <a:r>
              <a:rPr lang="en-US" sz="2400" dirty="0" err="1">
                <a:effectLst/>
              </a:rPr>
              <a:t>afin</a:t>
            </a:r>
            <a:r>
              <a:rPr lang="en-US" sz="2400" dirty="0">
                <a:effectLst/>
              </a:rPr>
              <a:t> de </a:t>
            </a:r>
            <a:r>
              <a:rPr lang="en-US" sz="2400" dirty="0" err="1">
                <a:effectLst/>
              </a:rPr>
              <a:t>faciliter</a:t>
            </a:r>
            <a:r>
              <a:rPr lang="en-US" sz="2400" dirty="0">
                <a:effectLst/>
              </a:rPr>
              <a:t> le travail de conception de </a:t>
            </a:r>
            <a:r>
              <a:rPr lang="en-US" sz="2400" dirty="0" err="1">
                <a:effectLst/>
              </a:rPr>
              <a:t>l’algorithme</a:t>
            </a:r>
            <a:endParaRPr lang="en-US" sz="2400" dirty="0">
              <a:effectLst/>
            </a:endParaRPr>
          </a:p>
          <a:p>
            <a:pPr indent="-228600">
              <a:lnSpc>
                <a:spcPct val="90000"/>
              </a:lnSpc>
              <a:buFont typeface="Arial" panose="020B0604020202020204" pitchFamily="34" charset="0"/>
              <a:buChar char="•"/>
            </a:pPr>
            <a:endParaRPr lang="en-US" sz="2400" dirty="0">
              <a:effectLst/>
            </a:endParaRPr>
          </a:p>
          <a:p>
            <a:pPr marL="285750" lvl="0" indent="-228600">
              <a:lnSpc>
                <a:spcPct val="90000"/>
              </a:lnSpc>
              <a:spcAft>
                <a:spcPts val="600"/>
              </a:spcAft>
              <a:buFont typeface="Arial" panose="020B0604020202020204" pitchFamily="34" charset="0"/>
              <a:buChar char="•"/>
            </a:pPr>
            <a:r>
              <a:rPr lang="en-US" sz="2400" dirty="0">
                <a:effectLst/>
              </a:rPr>
              <a:t>augmenter la </a:t>
            </a:r>
            <a:r>
              <a:rPr lang="en-US" sz="2400" dirty="0" err="1">
                <a:effectLst/>
              </a:rPr>
              <a:t>lisibilité</a:t>
            </a:r>
            <a:r>
              <a:rPr lang="en-US" sz="2400" dirty="0">
                <a:effectLst/>
              </a:rPr>
              <a:t> de </a:t>
            </a:r>
            <a:r>
              <a:rPr lang="en-US" sz="2400" dirty="0" err="1">
                <a:effectLst/>
              </a:rPr>
              <a:t>l’algorithme</a:t>
            </a:r>
            <a:endParaRPr lang="en-US" sz="2400" dirty="0">
              <a:effectLst/>
            </a:endParaRPr>
          </a:p>
          <a:p>
            <a:pPr lvl="0" indent="-228600">
              <a:lnSpc>
                <a:spcPct val="90000"/>
              </a:lnSpc>
              <a:spcAft>
                <a:spcPts val="600"/>
              </a:spcAft>
              <a:buFont typeface="Arial" panose="020B0604020202020204" pitchFamily="34" charset="0"/>
              <a:buChar char="•"/>
            </a:pPr>
            <a:endParaRPr lang="en-US" sz="2400" dirty="0"/>
          </a:p>
          <a:p>
            <a:pPr marL="285750" lvl="0" indent="-228600">
              <a:lnSpc>
                <a:spcPct val="90000"/>
              </a:lnSpc>
              <a:spcAft>
                <a:spcPts val="600"/>
              </a:spcAft>
              <a:buFont typeface="Arial" panose="020B0604020202020204" pitchFamily="34" charset="0"/>
              <a:buChar char="•"/>
            </a:pPr>
            <a:r>
              <a:rPr lang="en-US" sz="2400" dirty="0" err="1">
                <a:effectLst/>
              </a:rPr>
              <a:t>n’écrire</a:t>
            </a:r>
            <a:r>
              <a:rPr lang="en-US" sz="2400" dirty="0">
                <a:effectLst/>
              </a:rPr>
              <a:t> </a:t>
            </a:r>
            <a:r>
              <a:rPr lang="en-US" sz="2400" dirty="0" err="1">
                <a:effectLst/>
              </a:rPr>
              <a:t>qu’une</a:t>
            </a:r>
            <a:r>
              <a:rPr lang="en-US" sz="2400" dirty="0">
                <a:effectLst/>
              </a:rPr>
              <a:t> </a:t>
            </a:r>
            <a:r>
              <a:rPr lang="en-US" sz="2400" dirty="0" err="1">
                <a:effectLst/>
              </a:rPr>
              <a:t>seule</a:t>
            </a:r>
            <a:r>
              <a:rPr lang="en-US" sz="2400" dirty="0">
                <a:effectLst/>
              </a:rPr>
              <a:t> </a:t>
            </a:r>
            <a:r>
              <a:rPr lang="en-US" sz="2400" dirty="0" err="1">
                <a:effectLst/>
              </a:rPr>
              <a:t>fois</a:t>
            </a:r>
            <a:r>
              <a:rPr lang="en-US" sz="2400" dirty="0">
                <a:effectLst/>
              </a:rPr>
              <a:t> des parties </a:t>
            </a:r>
            <a:r>
              <a:rPr lang="en-US" sz="2400" dirty="0" err="1">
                <a:effectLst/>
              </a:rPr>
              <a:t>d’algorithmes</a:t>
            </a:r>
            <a:r>
              <a:rPr lang="en-US" sz="2400" dirty="0">
                <a:effectLst/>
              </a:rPr>
              <a:t> </a:t>
            </a:r>
            <a:r>
              <a:rPr lang="en-US" sz="2400" dirty="0" err="1">
                <a:effectLst/>
              </a:rPr>
              <a:t>nécessaires</a:t>
            </a:r>
            <a:r>
              <a:rPr lang="en-US" sz="2400" dirty="0">
                <a:effectLst/>
              </a:rPr>
              <a:t> à </a:t>
            </a:r>
            <a:r>
              <a:rPr lang="en-US" sz="2400" dirty="0" err="1">
                <a:effectLst/>
              </a:rPr>
              <a:t>plusieurs</a:t>
            </a:r>
            <a:r>
              <a:rPr lang="en-US" sz="2400" dirty="0">
                <a:effectLst/>
              </a:rPr>
              <a:t> reprises</a:t>
            </a:r>
          </a:p>
          <a:p>
            <a:pPr lvl="0">
              <a:lnSpc>
                <a:spcPct val="90000"/>
              </a:lnSpc>
              <a:spcAft>
                <a:spcPts val="600"/>
              </a:spcAft>
            </a:pPr>
            <a:r>
              <a:rPr lang="en-US" sz="2400" dirty="0">
                <a:effectLst/>
              </a:rPr>
              <a:t> </a:t>
            </a:r>
          </a:p>
          <a:p>
            <a:pPr marL="285750" lvl="0" indent="-228600">
              <a:lnSpc>
                <a:spcPct val="90000"/>
              </a:lnSpc>
              <a:spcAft>
                <a:spcPts val="600"/>
              </a:spcAft>
              <a:buFont typeface="Arial" panose="020B0604020202020204" pitchFamily="34" charset="0"/>
              <a:buChar char="•"/>
            </a:pPr>
            <a:r>
              <a:rPr lang="en-US" sz="2400" dirty="0" err="1">
                <a:effectLst/>
              </a:rPr>
              <a:t>représenter</a:t>
            </a:r>
            <a:r>
              <a:rPr lang="en-US" sz="2400" dirty="0">
                <a:effectLst/>
              </a:rPr>
              <a:t> les </a:t>
            </a:r>
            <a:r>
              <a:rPr lang="en-US" sz="2400" dirty="0" err="1">
                <a:effectLst/>
              </a:rPr>
              <a:t>comportements</a:t>
            </a:r>
            <a:r>
              <a:rPr lang="en-US" sz="2400" dirty="0">
                <a:effectLst/>
              </a:rPr>
              <a:t> </a:t>
            </a:r>
            <a:r>
              <a:rPr lang="en-US" sz="2400" dirty="0" err="1">
                <a:effectLst/>
              </a:rPr>
              <a:t>possibles</a:t>
            </a:r>
            <a:r>
              <a:rPr lang="en-US" sz="2400" dirty="0">
                <a:effectLst/>
              </a:rPr>
              <a:t> d'un </a:t>
            </a:r>
            <a:r>
              <a:rPr lang="en-US" sz="2400" dirty="0" err="1">
                <a:effectLst/>
              </a:rPr>
              <a:t>objet</a:t>
            </a:r>
            <a:r>
              <a:rPr lang="en-US" sz="2400" dirty="0">
                <a:effectLst/>
              </a:rPr>
              <a:t> et </a:t>
            </a:r>
            <a:r>
              <a:rPr lang="en-US" sz="2400" dirty="0" err="1">
                <a:effectLst/>
              </a:rPr>
              <a:t>accéder</a:t>
            </a:r>
            <a:r>
              <a:rPr lang="en-US" sz="2400" dirty="0">
                <a:effectLst/>
              </a:rPr>
              <a:t> à son </a:t>
            </a:r>
            <a:r>
              <a:rPr lang="en-US" sz="2400" dirty="0" err="1">
                <a:effectLst/>
              </a:rPr>
              <a:t>état</a:t>
            </a:r>
            <a:endParaRPr lang="en-US" sz="2400" dirty="0">
              <a:effectLst/>
            </a:endParaRPr>
          </a:p>
          <a:p>
            <a:pPr indent="-228600">
              <a:lnSpc>
                <a:spcPct val="90000"/>
              </a:lnSpc>
              <a:buFont typeface="Arial" panose="020B0604020202020204" pitchFamily="34" charset="0"/>
              <a:buChar char="•"/>
            </a:pPr>
            <a:endParaRPr lang="en-US" sz="2400" dirty="0"/>
          </a:p>
        </p:txBody>
      </p:sp>
      <p:pic>
        <p:nvPicPr>
          <p:cNvPr id="10" name="Image 9">
            <a:extLst>
              <a:ext uri="{FF2B5EF4-FFF2-40B4-BE49-F238E27FC236}">
                <a16:creationId xmlns:a16="http://schemas.microsoft.com/office/drawing/2014/main" id="{4F127D12-776E-4587-8A58-CA3A29EDB0EE}"/>
              </a:ext>
            </a:extLst>
          </p:cNvPr>
          <p:cNvPicPr>
            <a:picLocks noChangeAspect="1"/>
          </p:cNvPicPr>
          <p:nvPr/>
        </p:nvPicPr>
        <p:blipFill>
          <a:blip r:embed="rId5"/>
          <a:stretch>
            <a:fillRect/>
          </a:stretch>
        </p:blipFill>
        <p:spPr>
          <a:xfrm>
            <a:off x="8798852" y="5674217"/>
            <a:ext cx="1047750" cy="476250"/>
          </a:xfrm>
          <a:prstGeom prst="rect">
            <a:avLst/>
          </a:prstGeom>
        </p:spPr>
      </p:pic>
      <p:pic>
        <p:nvPicPr>
          <p:cNvPr id="6" name="Audio 5">
            <a:hlinkClick r:id="" action="ppaction://media"/>
            <a:extLst>
              <a:ext uri="{FF2B5EF4-FFF2-40B4-BE49-F238E27FC236}">
                <a16:creationId xmlns:a16="http://schemas.microsoft.com/office/drawing/2014/main" id="{C34EC3CD-93FE-FD8E-EC58-2CFDAD7F44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73578514"/>
      </p:ext>
    </p:extLst>
  </p:cSld>
  <p:clrMapOvr>
    <a:masterClrMapping/>
  </p:clrMapOvr>
  <mc:AlternateContent xmlns:mc="http://schemas.openxmlformats.org/markup-compatibility/2006" xmlns:p14="http://schemas.microsoft.com/office/powerpoint/2010/main">
    <mc:Choice Requires="p14">
      <p:transition spd="slow" p14:dur="2000" advTm="56265"/>
    </mc:Choice>
    <mc:Fallback xmlns="">
      <p:transition spd="slow" advTm="5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11" name="Image 10">
            <a:extLst>
              <a:ext uri="{FF2B5EF4-FFF2-40B4-BE49-F238E27FC236}">
                <a16:creationId xmlns:a16="http://schemas.microsoft.com/office/drawing/2014/main" id="{6BB9F00A-96E1-4E73-A5A3-619C1959E6CF}"/>
              </a:ext>
            </a:extLst>
          </p:cNvPr>
          <p:cNvPicPr>
            <a:picLocks noChangeAspect="1"/>
          </p:cNvPicPr>
          <p:nvPr/>
        </p:nvPicPr>
        <p:blipFill>
          <a:blip r:embed="rId5"/>
          <a:stretch>
            <a:fillRect/>
          </a:stretch>
        </p:blipFill>
        <p:spPr>
          <a:xfrm>
            <a:off x="2290762" y="2266950"/>
            <a:ext cx="6970413" cy="4457700"/>
          </a:xfrm>
          <a:prstGeom prst="rect">
            <a:avLst/>
          </a:prstGeom>
        </p:spPr>
      </p:pic>
      <p:pic>
        <p:nvPicPr>
          <p:cNvPr id="5" name="Audio 4">
            <a:hlinkClick r:id="" action="ppaction://media"/>
            <a:extLst>
              <a:ext uri="{FF2B5EF4-FFF2-40B4-BE49-F238E27FC236}">
                <a16:creationId xmlns:a16="http://schemas.microsoft.com/office/drawing/2014/main" id="{96363E86-D248-0D83-4FF4-2E57B75BDE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61584093"/>
      </p:ext>
    </p:extLst>
  </p:cSld>
  <p:clrMapOvr>
    <a:masterClrMapping/>
  </p:clrMapOvr>
  <mc:AlternateContent xmlns:mc="http://schemas.openxmlformats.org/markup-compatibility/2006" xmlns:p14="http://schemas.microsoft.com/office/powerpoint/2010/main">
    <mc:Choice Requires="p14">
      <p:transition spd="slow" p14:dur="2000" advTm="38810"/>
    </mc:Choice>
    <mc:Fallback xmlns="">
      <p:transition spd="slow" advTm="38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sp>
        <p:nvSpPr>
          <p:cNvPr id="3" name="Nuage 2">
            <a:extLst>
              <a:ext uri="{FF2B5EF4-FFF2-40B4-BE49-F238E27FC236}">
                <a16:creationId xmlns:a16="http://schemas.microsoft.com/office/drawing/2014/main" id="{AA48ACBC-585D-4C63-922A-B872F6E3D892}"/>
              </a:ext>
            </a:extLst>
          </p:cNvPr>
          <p:cNvSpPr/>
          <p:nvPr/>
        </p:nvSpPr>
        <p:spPr>
          <a:xfrm>
            <a:off x="2238375" y="2790825"/>
            <a:ext cx="7048500" cy="3619500"/>
          </a:xfrm>
          <a:prstGeom prst="cloud">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Nuage 4">
            <a:extLst>
              <a:ext uri="{FF2B5EF4-FFF2-40B4-BE49-F238E27FC236}">
                <a16:creationId xmlns:a16="http://schemas.microsoft.com/office/drawing/2014/main" id="{32229FA7-51B9-46C4-A037-F95190A2DE65}"/>
              </a:ext>
            </a:extLst>
          </p:cNvPr>
          <p:cNvSpPr/>
          <p:nvPr/>
        </p:nvSpPr>
        <p:spPr>
          <a:xfrm>
            <a:off x="2905125" y="3600450"/>
            <a:ext cx="2714625" cy="2047875"/>
          </a:xfrm>
          <a:prstGeom prst="clou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Nuage 14">
            <a:extLst>
              <a:ext uri="{FF2B5EF4-FFF2-40B4-BE49-F238E27FC236}">
                <a16:creationId xmlns:a16="http://schemas.microsoft.com/office/drawing/2014/main" id="{61639987-205A-475A-BAD4-32EDEB126B79}"/>
              </a:ext>
            </a:extLst>
          </p:cNvPr>
          <p:cNvSpPr/>
          <p:nvPr/>
        </p:nvSpPr>
        <p:spPr>
          <a:xfrm>
            <a:off x="5762625" y="3362325"/>
            <a:ext cx="2714625" cy="2047875"/>
          </a:xfrm>
          <a:prstGeom prst="cloud">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Rectangle 8">
            <a:extLst>
              <a:ext uri="{FF2B5EF4-FFF2-40B4-BE49-F238E27FC236}">
                <a16:creationId xmlns:a16="http://schemas.microsoft.com/office/drawing/2014/main" id="{2748F7D4-C2D2-499D-AEDB-C42DA273FE8C}"/>
              </a:ext>
            </a:extLst>
          </p:cNvPr>
          <p:cNvSpPr/>
          <p:nvPr/>
        </p:nvSpPr>
        <p:spPr>
          <a:xfrm>
            <a:off x="3434080" y="456184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ZoneTexte 12">
            <a:extLst>
              <a:ext uri="{FF2B5EF4-FFF2-40B4-BE49-F238E27FC236}">
                <a16:creationId xmlns:a16="http://schemas.microsoft.com/office/drawing/2014/main" id="{EEF98B30-6F90-4EA8-ADA8-EEEBDC0C3417}"/>
              </a:ext>
            </a:extLst>
          </p:cNvPr>
          <p:cNvSpPr txBox="1"/>
          <p:nvPr/>
        </p:nvSpPr>
        <p:spPr>
          <a:xfrm>
            <a:off x="3247601" y="4192508"/>
            <a:ext cx="692818" cy="369332"/>
          </a:xfrm>
          <a:prstGeom prst="rect">
            <a:avLst/>
          </a:prstGeom>
          <a:noFill/>
        </p:spPr>
        <p:txBody>
          <a:bodyPr wrap="none" rtlCol="0">
            <a:spAutoFit/>
          </a:bodyPr>
          <a:lstStyle/>
          <a:p>
            <a:r>
              <a:rPr lang="fr-BE" dirty="0"/>
              <a:t>poids</a:t>
            </a:r>
          </a:p>
        </p:txBody>
      </p:sp>
      <p:sp>
        <p:nvSpPr>
          <p:cNvPr id="19" name="ZoneTexte 18">
            <a:extLst>
              <a:ext uri="{FF2B5EF4-FFF2-40B4-BE49-F238E27FC236}">
                <a16:creationId xmlns:a16="http://schemas.microsoft.com/office/drawing/2014/main" id="{8887B5C9-7C0C-4835-B3A4-06AF585960EE}"/>
              </a:ext>
            </a:extLst>
          </p:cNvPr>
          <p:cNvSpPr txBox="1"/>
          <p:nvPr/>
        </p:nvSpPr>
        <p:spPr>
          <a:xfrm>
            <a:off x="3919073" y="4693920"/>
            <a:ext cx="543739" cy="369332"/>
          </a:xfrm>
          <a:prstGeom prst="rect">
            <a:avLst/>
          </a:prstGeom>
          <a:noFill/>
        </p:spPr>
        <p:txBody>
          <a:bodyPr wrap="none" rtlCol="0">
            <a:spAutoFit/>
          </a:bodyPr>
          <a:lstStyle/>
          <a:p>
            <a:r>
              <a:rPr lang="fr-BE" dirty="0" err="1"/>
              <a:t>bmi</a:t>
            </a:r>
            <a:endParaRPr lang="fr-BE" dirty="0"/>
          </a:p>
        </p:txBody>
      </p:sp>
      <p:sp>
        <p:nvSpPr>
          <p:cNvPr id="20" name="ZoneTexte 19">
            <a:extLst>
              <a:ext uri="{FF2B5EF4-FFF2-40B4-BE49-F238E27FC236}">
                <a16:creationId xmlns:a16="http://schemas.microsoft.com/office/drawing/2014/main" id="{FCDA7AEE-7A15-4B86-9EF6-32838E4F50E8}"/>
              </a:ext>
            </a:extLst>
          </p:cNvPr>
          <p:cNvSpPr txBox="1"/>
          <p:nvPr/>
        </p:nvSpPr>
        <p:spPr>
          <a:xfrm>
            <a:off x="4404147" y="3992282"/>
            <a:ext cx="643509" cy="369332"/>
          </a:xfrm>
          <a:prstGeom prst="rect">
            <a:avLst/>
          </a:prstGeom>
          <a:noFill/>
        </p:spPr>
        <p:txBody>
          <a:bodyPr wrap="none" rtlCol="0">
            <a:spAutoFit/>
          </a:bodyPr>
          <a:lstStyle/>
          <a:p>
            <a:r>
              <a:rPr lang="fr-BE" dirty="0"/>
              <a:t>taille</a:t>
            </a:r>
          </a:p>
        </p:txBody>
      </p:sp>
      <p:sp>
        <p:nvSpPr>
          <p:cNvPr id="21" name="Rectangle 20">
            <a:extLst>
              <a:ext uri="{FF2B5EF4-FFF2-40B4-BE49-F238E27FC236}">
                <a16:creationId xmlns:a16="http://schemas.microsoft.com/office/drawing/2014/main" id="{42A289A7-4E1D-4DFD-B99A-2EC6DC9F374C}"/>
              </a:ext>
            </a:extLst>
          </p:cNvPr>
          <p:cNvSpPr/>
          <p:nvPr/>
        </p:nvSpPr>
        <p:spPr>
          <a:xfrm>
            <a:off x="3988118" y="5059955"/>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2" name="Rectangle 21">
            <a:extLst>
              <a:ext uri="{FF2B5EF4-FFF2-40B4-BE49-F238E27FC236}">
                <a16:creationId xmlns:a16="http://schemas.microsoft.com/office/drawing/2014/main" id="{2BFFBF28-58CA-4FC1-8675-0C64CF8516BE}"/>
              </a:ext>
            </a:extLst>
          </p:cNvPr>
          <p:cNvSpPr/>
          <p:nvPr/>
        </p:nvSpPr>
        <p:spPr>
          <a:xfrm>
            <a:off x="4579831" y="429768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3" name="Rectangle 22">
            <a:extLst>
              <a:ext uri="{FF2B5EF4-FFF2-40B4-BE49-F238E27FC236}">
                <a16:creationId xmlns:a16="http://schemas.microsoft.com/office/drawing/2014/main" id="{8F8789A4-64F4-4063-9F3C-0200B461CE98}"/>
              </a:ext>
            </a:extLst>
          </p:cNvPr>
          <p:cNvSpPr/>
          <p:nvPr/>
        </p:nvSpPr>
        <p:spPr>
          <a:xfrm>
            <a:off x="6384554" y="415544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4" name="Rectangle 23">
            <a:extLst>
              <a:ext uri="{FF2B5EF4-FFF2-40B4-BE49-F238E27FC236}">
                <a16:creationId xmlns:a16="http://schemas.microsoft.com/office/drawing/2014/main" id="{42B38DA6-35E2-45D3-9BDA-89F5CE9D5C60}"/>
              </a:ext>
            </a:extLst>
          </p:cNvPr>
          <p:cNvSpPr/>
          <p:nvPr/>
        </p:nvSpPr>
        <p:spPr>
          <a:xfrm>
            <a:off x="7503607" y="3992282"/>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5" name="Rectangle 24">
            <a:extLst>
              <a:ext uri="{FF2B5EF4-FFF2-40B4-BE49-F238E27FC236}">
                <a16:creationId xmlns:a16="http://schemas.microsoft.com/office/drawing/2014/main" id="{050925A5-D7FA-48B7-A0F5-1DB9F1687A8F}"/>
              </a:ext>
            </a:extLst>
          </p:cNvPr>
          <p:cNvSpPr/>
          <p:nvPr/>
        </p:nvSpPr>
        <p:spPr>
          <a:xfrm>
            <a:off x="6818524" y="4692550"/>
            <a:ext cx="436880" cy="264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 name="ZoneTexte 25">
            <a:extLst>
              <a:ext uri="{FF2B5EF4-FFF2-40B4-BE49-F238E27FC236}">
                <a16:creationId xmlns:a16="http://schemas.microsoft.com/office/drawing/2014/main" id="{37DB635B-A9F3-4911-9B77-1994574A868C}"/>
              </a:ext>
            </a:extLst>
          </p:cNvPr>
          <p:cNvSpPr txBox="1"/>
          <p:nvPr/>
        </p:nvSpPr>
        <p:spPr>
          <a:xfrm>
            <a:off x="6223635" y="3800430"/>
            <a:ext cx="692818" cy="369332"/>
          </a:xfrm>
          <a:prstGeom prst="rect">
            <a:avLst/>
          </a:prstGeom>
          <a:noFill/>
        </p:spPr>
        <p:txBody>
          <a:bodyPr wrap="none" rtlCol="0">
            <a:spAutoFit/>
          </a:bodyPr>
          <a:lstStyle/>
          <a:p>
            <a:r>
              <a:rPr lang="fr-BE" dirty="0"/>
              <a:t>poids</a:t>
            </a:r>
          </a:p>
        </p:txBody>
      </p:sp>
      <p:sp>
        <p:nvSpPr>
          <p:cNvPr id="27" name="ZoneTexte 26">
            <a:extLst>
              <a:ext uri="{FF2B5EF4-FFF2-40B4-BE49-F238E27FC236}">
                <a16:creationId xmlns:a16="http://schemas.microsoft.com/office/drawing/2014/main" id="{8CE24333-1D42-4BBA-A34E-E6C8D751F070}"/>
              </a:ext>
            </a:extLst>
          </p:cNvPr>
          <p:cNvSpPr txBox="1"/>
          <p:nvPr/>
        </p:nvSpPr>
        <p:spPr>
          <a:xfrm>
            <a:off x="7403051" y="3636491"/>
            <a:ext cx="643509" cy="369332"/>
          </a:xfrm>
          <a:prstGeom prst="rect">
            <a:avLst/>
          </a:prstGeom>
          <a:noFill/>
        </p:spPr>
        <p:txBody>
          <a:bodyPr wrap="none" rtlCol="0">
            <a:spAutoFit/>
          </a:bodyPr>
          <a:lstStyle/>
          <a:p>
            <a:r>
              <a:rPr lang="fr-BE" dirty="0"/>
              <a:t>taille</a:t>
            </a:r>
          </a:p>
        </p:txBody>
      </p:sp>
      <p:sp>
        <p:nvSpPr>
          <p:cNvPr id="28" name="ZoneTexte 27">
            <a:extLst>
              <a:ext uri="{FF2B5EF4-FFF2-40B4-BE49-F238E27FC236}">
                <a16:creationId xmlns:a16="http://schemas.microsoft.com/office/drawing/2014/main" id="{0F899A1D-E1FC-4F5F-A77E-CC5FE140ED23}"/>
              </a:ext>
            </a:extLst>
          </p:cNvPr>
          <p:cNvSpPr txBox="1"/>
          <p:nvPr/>
        </p:nvSpPr>
        <p:spPr>
          <a:xfrm>
            <a:off x="6723551" y="4347543"/>
            <a:ext cx="543739" cy="369332"/>
          </a:xfrm>
          <a:prstGeom prst="rect">
            <a:avLst/>
          </a:prstGeom>
          <a:noFill/>
        </p:spPr>
        <p:txBody>
          <a:bodyPr wrap="none" rtlCol="0">
            <a:spAutoFit/>
          </a:bodyPr>
          <a:lstStyle/>
          <a:p>
            <a:r>
              <a:rPr lang="fr-BE" dirty="0" err="1"/>
              <a:t>bmi</a:t>
            </a:r>
            <a:endParaRPr lang="fr-BE" dirty="0"/>
          </a:p>
        </p:txBody>
      </p:sp>
      <p:pic>
        <p:nvPicPr>
          <p:cNvPr id="4" name="Audio 3">
            <a:hlinkClick r:id="" action="ppaction://media"/>
            <a:extLst>
              <a:ext uri="{FF2B5EF4-FFF2-40B4-BE49-F238E27FC236}">
                <a16:creationId xmlns:a16="http://schemas.microsoft.com/office/drawing/2014/main" id="{3549F42A-F97D-E8C6-DD9B-A520C517C6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41499027"/>
      </p:ext>
    </p:extLst>
  </p:cSld>
  <p:clrMapOvr>
    <a:masterClrMapping/>
  </p:clrMapOvr>
  <mc:AlternateContent xmlns:mc="http://schemas.openxmlformats.org/markup-compatibility/2006" xmlns:p14="http://schemas.microsoft.com/office/powerpoint/2010/main">
    <mc:Choice Requires="p14">
      <p:transition spd="slow" p14:dur="2000" advTm="45256"/>
    </mc:Choice>
    <mc:Fallback xmlns="">
      <p:transition spd="slow" advTm="45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Entête de la méthode</a:t>
            </a:r>
          </a:p>
        </p:txBody>
      </p:sp>
      <p:pic>
        <p:nvPicPr>
          <p:cNvPr id="4" name="Image 3" descr="Une image contenant texte, antenne&#10;&#10;Description générée automatiquement">
            <a:extLst>
              <a:ext uri="{FF2B5EF4-FFF2-40B4-BE49-F238E27FC236}">
                <a16:creationId xmlns:a16="http://schemas.microsoft.com/office/drawing/2014/main" id="{6A227670-1A02-420C-B403-E73DA0FC87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756" y="2962255"/>
            <a:ext cx="6529440" cy="1642374"/>
          </a:xfrm>
          <a:prstGeom prst="rect">
            <a:avLst/>
          </a:prstGeom>
        </p:spPr>
      </p:pic>
      <p:sp>
        <p:nvSpPr>
          <p:cNvPr id="5" name="ZoneTexte 4">
            <a:extLst>
              <a:ext uri="{FF2B5EF4-FFF2-40B4-BE49-F238E27FC236}">
                <a16:creationId xmlns:a16="http://schemas.microsoft.com/office/drawing/2014/main" id="{566D2E23-AD81-4505-96B2-00F96378C4C6}"/>
              </a:ext>
            </a:extLst>
          </p:cNvPr>
          <p:cNvSpPr txBox="1"/>
          <p:nvPr/>
        </p:nvSpPr>
        <p:spPr>
          <a:xfrm>
            <a:off x="5810249" y="5410200"/>
            <a:ext cx="3448051" cy="461665"/>
          </a:xfrm>
          <a:prstGeom prst="rect">
            <a:avLst/>
          </a:prstGeom>
          <a:noFill/>
        </p:spPr>
        <p:txBody>
          <a:bodyPr wrap="square" rtlCol="0">
            <a:spAutoFit/>
          </a:bodyPr>
          <a:lstStyle/>
          <a:p>
            <a:r>
              <a:rPr lang="fr-BE" sz="2400" dirty="0"/>
              <a:t>Échange d’informations</a:t>
            </a:r>
          </a:p>
        </p:txBody>
      </p:sp>
      <p:pic>
        <p:nvPicPr>
          <p:cNvPr id="6" name="Audio 5">
            <a:hlinkClick r:id="" action="ppaction://media"/>
            <a:extLst>
              <a:ext uri="{FF2B5EF4-FFF2-40B4-BE49-F238E27FC236}">
                <a16:creationId xmlns:a16="http://schemas.microsoft.com/office/drawing/2014/main" id="{19B7A959-33CC-2481-2B6A-9F1ED07828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02477928"/>
      </p:ext>
    </p:extLst>
  </p:cSld>
  <p:clrMapOvr>
    <a:masterClrMapping/>
  </p:clrMapOvr>
  <mc:AlternateContent xmlns:mc="http://schemas.openxmlformats.org/markup-compatibility/2006" xmlns:p14="http://schemas.microsoft.com/office/powerpoint/2010/main">
    <mc:Choice Requires="p14">
      <p:transition spd="slow" p14:dur="2000" advTm="62128"/>
    </mc:Choice>
    <mc:Fallback xmlns="">
      <p:transition spd="slow" advTm="62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Le return</a:t>
            </a:r>
          </a:p>
        </p:txBody>
      </p:sp>
      <p:sp>
        <p:nvSpPr>
          <p:cNvPr id="3" name="ZoneTexte 2">
            <a:extLst>
              <a:ext uri="{FF2B5EF4-FFF2-40B4-BE49-F238E27FC236}">
                <a16:creationId xmlns:a16="http://schemas.microsoft.com/office/drawing/2014/main" id="{F324ED08-D472-4075-AEC7-FD8E28F5E877}"/>
              </a:ext>
            </a:extLst>
          </p:cNvPr>
          <p:cNvSpPr txBox="1"/>
          <p:nvPr/>
        </p:nvSpPr>
        <p:spPr>
          <a:xfrm>
            <a:off x="3219450" y="2967335"/>
            <a:ext cx="1659429" cy="461665"/>
          </a:xfrm>
          <a:prstGeom prst="rect">
            <a:avLst/>
          </a:prstGeom>
          <a:noFill/>
        </p:spPr>
        <p:txBody>
          <a:bodyPr wrap="none" rtlCol="0">
            <a:spAutoFit/>
          </a:bodyPr>
          <a:lstStyle/>
          <a:p>
            <a:r>
              <a:rPr lang="fr-BE" sz="2400" dirty="0">
                <a:latin typeface="Courier New" panose="02070309020205020404" pitchFamily="49" charset="0"/>
                <a:cs typeface="Courier New" panose="02070309020205020404" pitchFamily="49" charset="0"/>
              </a:rPr>
              <a:t>return ;</a:t>
            </a:r>
          </a:p>
        </p:txBody>
      </p:sp>
      <p:pic>
        <p:nvPicPr>
          <p:cNvPr id="11" name="Image 10" descr="Une image contenant texte, antenne&#10;&#10;Description générée automatiquement">
            <a:extLst>
              <a:ext uri="{FF2B5EF4-FFF2-40B4-BE49-F238E27FC236}">
                <a16:creationId xmlns:a16="http://schemas.microsoft.com/office/drawing/2014/main" id="{E7B30BC2-6FF0-4E13-B22E-7D6934493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348" y="3859642"/>
            <a:ext cx="6529440" cy="1642374"/>
          </a:xfrm>
          <a:prstGeom prst="rect">
            <a:avLst/>
          </a:prstGeom>
        </p:spPr>
      </p:pic>
      <p:cxnSp>
        <p:nvCxnSpPr>
          <p:cNvPr id="5" name="Connecteur droit 4">
            <a:extLst>
              <a:ext uri="{FF2B5EF4-FFF2-40B4-BE49-F238E27FC236}">
                <a16:creationId xmlns:a16="http://schemas.microsoft.com/office/drawing/2014/main" id="{114C6861-3EFA-4645-AFCA-09902C676A61}"/>
              </a:ext>
            </a:extLst>
          </p:cNvPr>
          <p:cNvCxnSpPr/>
          <p:nvPr/>
        </p:nvCxnSpPr>
        <p:spPr>
          <a:xfrm flipV="1">
            <a:off x="7827506" y="4309354"/>
            <a:ext cx="1047750" cy="7429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60B49BF-7DC5-44A6-ABC2-E2655FEA8212}"/>
              </a:ext>
            </a:extLst>
          </p:cNvPr>
          <p:cNvCxnSpPr>
            <a:cxnSpLocks/>
          </p:cNvCxnSpPr>
          <p:nvPr/>
        </p:nvCxnSpPr>
        <p:spPr>
          <a:xfrm flipH="1" flipV="1">
            <a:off x="8071416" y="4299829"/>
            <a:ext cx="803840" cy="7524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5C27982A-B48C-4256-957E-90F135A8651E}"/>
              </a:ext>
            </a:extLst>
          </p:cNvPr>
          <p:cNvSpPr txBox="1"/>
          <p:nvPr/>
        </p:nvSpPr>
        <p:spPr>
          <a:xfrm>
            <a:off x="2484709" y="2416679"/>
            <a:ext cx="5988627" cy="461665"/>
          </a:xfrm>
          <a:prstGeom prst="rect">
            <a:avLst/>
          </a:prstGeom>
          <a:noFill/>
        </p:spPr>
        <p:txBody>
          <a:bodyPr wrap="none" rtlCol="0">
            <a:spAutoFit/>
          </a:bodyPr>
          <a:lstStyle/>
          <a:p>
            <a:r>
              <a:rPr lang="fr-BE" sz="2400" dirty="0"/>
              <a:t>méthode sans type de retour </a:t>
            </a:r>
            <a:r>
              <a:rPr lang="fr-BE" sz="2400" dirty="0">
                <a:sym typeface="Wingdings" panose="05000000000000000000" pitchFamily="2" charset="2"/>
              </a:rPr>
              <a:t> méthode </a:t>
            </a:r>
            <a:r>
              <a:rPr lang="fr-BE" sz="2400" dirty="0" err="1"/>
              <a:t>void</a:t>
            </a:r>
            <a:endParaRPr lang="fr-BE" sz="2400" dirty="0"/>
          </a:p>
        </p:txBody>
      </p:sp>
      <p:sp>
        <p:nvSpPr>
          <p:cNvPr id="17" name="ZoneTexte 16">
            <a:extLst>
              <a:ext uri="{FF2B5EF4-FFF2-40B4-BE49-F238E27FC236}">
                <a16:creationId xmlns:a16="http://schemas.microsoft.com/office/drawing/2014/main" id="{2DCEC381-652B-491B-9346-BA8846B48157}"/>
              </a:ext>
            </a:extLst>
          </p:cNvPr>
          <p:cNvSpPr txBox="1"/>
          <p:nvPr/>
        </p:nvSpPr>
        <p:spPr>
          <a:xfrm>
            <a:off x="5149671" y="2969129"/>
            <a:ext cx="6703117" cy="461665"/>
          </a:xfrm>
          <a:prstGeom prst="rect">
            <a:avLst/>
          </a:prstGeom>
          <a:noFill/>
        </p:spPr>
        <p:txBody>
          <a:bodyPr wrap="none" rtlCol="0">
            <a:spAutoFit/>
          </a:bodyPr>
          <a:lstStyle/>
          <a:p>
            <a:r>
              <a:rPr lang="fr-BE" sz="2400" dirty="0"/>
              <a:t>Pas obligatoire si dernière instruction de la méthode</a:t>
            </a:r>
          </a:p>
        </p:txBody>
      </p:sp>
      <p:pic>
        <p:nvPicPr>
          <p:cNvPr id="6" name="Audio 5">
            <a:hlinkClick r:id="" action="ppaction://media"/>
            <a:extLst>
              <a:ext uri="{FF2B5EF4-FFF2-40B4-BE49-F238E27FC236}">
                <a16:creationId xmlns:a16="http://schemas.microsoft.com/office/drawing/2014/main" id="{AF7395BC-2982-8700-83C2-EC8CD69088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93924514"/>
      </p:ext>
    </p:extLst>
  </p:cSld>
  <p:clrMapOvr>
    <a:masterClrMapping/>
  </p:clrMapOvr>
  <mc:AlternateContent xmlns:mc="http://schemas.openxmlformats.org/markup-compatibility/2006" xmlns:p14="http://schemas.microsoft.com/office/powerpoint/2010/main">
    <mc:Choice Requires="p14">
      <p:transition spd="slow" p14:dur="2000" advTm="15636"/>
    </mc:Choice>
    <mc:Fallback xmlns="">
      <p:transition spd="slow" advTm="15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Entête de la méthode</a:t>
            </a:r>
          </a:p>
        </p:txBody>
      </p:sp>
      <p:sp>
        <p:nvSpPr>
          <p:cNvPr id="6" name="Rectangle 5">
            <a:extLst>
              <a:ext uri="{FF2B5EF4-FFF2-40B4-BE49-F238E27FC236}">
                <a16:creationId xmlns:a16="http://schemas.microsoft.com/office/drawing/2014/main" id="{EEE77BFE-A624-4F9F-888F-F46F153652D9}"/>
              </a:ext>
            </a:extLst>
          </p:cNvPr>
          <p:cNvSpPr/>
          <p:nvPr/>
        </p:nvSpPr>
        <p:spPr>
          <a:xfrm>
            <a:off x="4438650" y="3514725"/>
            <a:ext cx="2762250" cy="1371600"/>
          </a:xfrm>
          <a:prstGeom prst="rect">
            <a:avLst/>
          </a:prstGeom>
          <a:solidFill>
            <a:srgbClr val="63D1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3600" dirty="0" err="1">
                <a:solidFill>
                  <a:schemeClr val="tx1"/>
                </a:solidFill>
              </a:rPr>
              <a:t>bmi</a:t>
            </a:r>
            <a:endParaRPr lang="fr-BE" sz="3600" dirty="0">
              <a:solidFill>
                <a:schemeClr val="tx1"/>
              </a:solidFill>
            </a:endParaRPr>
          </a:p>
        </p:txBody>
      </p:sp>
      <p:cxnSp>
        <p:nvCxnSpPr>
          <p:cNvPr id="9" name="Connecteur droit avec flèche 8">
            <a:extLst>
              <a:ext uri="{FF2B5EF4-FFF2-40B4-BE49-F238E27FC236}">
                <a16:creationId xmlns:a16="http://schemas.microsoft.com/office/drawing/2014/main" id="{019B5943-7C52-4FF2-84BA-730BB58B5249}"/>
              </a:ext>
            </a:extLst>
          </p:cNvPr>
          <p:cNvCxnSpPr/>
          <p:nvPr/>
        </p:nvCxnSpPr>
        <p:spPr>
          <a:xfrm>
            <a:off x="2895599" y="3429000"/>
            <a:ext cx="1857375" cy="55245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0DA35ADE-E215-4A64-BB72-12BA5CF39335}"/>
              </a:ext>
            </a:extLst>
          </p:cNvPr>
          <p:cNvCxnSpPr>
            <a:cxnSpLocks/>
          </p:cNvCxnSpPr>
          <p:nvPr/>
        </p:nvCxnSpPr>
        <p:spPr>
          <a:xfrm flipV="1">
            <a:off x="2819400" y="4133850"/>
            <a:ext cx="2009775" cy="55483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a:extLst>
              <a:ext uri="{FF2B5EF4-FFF2-40B4-BE49-F238E27FC236}">
                <a16:creationId xmlns:a16="http://schemas.microsoft.com/office/drawing/2014/main" id="{CE85732E-9E23-494F-8BD6-74B5BDE79FF0}"/>
              </a:ext>
            </a:extLst>
          </p:cNvPr>
          <p:cNvCxnSpPr>
            <a:cxnSpLocks/>
          </p:cNvCxnSpPr>
          <p:nvPr/>
        </p:nvCxnSpPr>
        <p:spPr>
          <a:xfrm>
            <a:off x="6962775" y="4200525"/>
            <a:ext cx="1857375" cy="408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ZoneTexte 19">
            <a:extLst>
              <a:ext uri="{FF2B5EF4-FFF2-40B4-BE49-F238E27FC236}">
                <a16:creationId xmlns:a16="http://schemas.microsoft.com/office/drawing/2014/main" id="{268C2CB7-FD26-4247-A36C-7E21A8252591}"/>
              </a:ext>
            </a:extLst>
          </p:cNvPr>
          <p:cNvSpPr txBox="1"/>
          <p:nvPr/>
        </p:nvSpPr>
        <p:spPr>
          <a:xfrm>
            <a:off x="1730640" y="3136612"/>
            <a:ext cx="1088760" cy="584775"/>
          </a:xfrm>
          <a:prstGeom prst="rect">
            <a:avLst/>
          </a:prstGeom>
          <a:noFill/>
        </p:spPr>
        <p:txBody>
          <a:bodyPr wrap="none" rtlCol="0">
            <a:spAutoFit/>
          </a:bodyPr>
          <a:lstStyle/>
          <a:p>
            <a:r>
              <a:rPr lang="fr-BE" sz="3200" dirty="0"/>
              <a:t>poids</a:t>
            </a:r>
          </a:p>
        </p:txBody>
      </p:sp>
      <p:sp>
        <p:nvSpPr>
          <p:cNvPr id="21" name="ZoneTexte 20">
            <a:extLst>
              <a:ext uri="{FF2B5EF4-FFF2-40B4-BE49-F238E27FC236}">
                <a16:creationId xmlns:a16="http://schemas.microsoft.com/office/drawing/2014/main" id="{571CA139-B0AD-4E39-B9B2-CB3B70256170}"/>
              </a:ext>
            </a:extLst>
          </p:cNvPr>
          <p:cNvSpPr txBox="1"/>
          <p:nvPr/>
        </p:nvSpPr>
        <p:spPr>
          <a:xfrm>
            <a:off x="1760670" y="4396293"/>
            <a:ext cx="1002006" cy="584775"/>
          </a:xfrm>
          <a:prstGeom prst="rect">
            <a:avLst/>
          </a:prstGeom>
          <a:noFill/>
        </p:spPr>
        <p:txBody>
          <a:bodyPr wrap="none" rtlCol="0">
            <a:spAutoFit/>
          </a:bodyPr>
          <a:lstStyle/>
          <a:p>
            <a:r>
              <a:rPr lang="fr-BE" sz="3200" dirty="0"/>
              <a:t>taille</a:t>
            </a:r>
          </a:p>
        </p:txBody>
      </p:sp>
      <p:pic>
        <p:nvPicPr>
          <p:cNvPr id="3" name="Audio 2">
            <a:hlinkClick r:id="" action="ppaction://media"/>
            <a:extLst>
              <a:ext uri="{FF2B5EF4-FFF2-40B4-BE49-F238E27FC236}">
                <a16:creationId xmlns:a16="http://schemas.microsoft.com/office/drawing/2014/main" id="{C50B6511-C852-BAF2-F64E-3714DC4070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63612950"/>
      </p:ext>
    </p:extLst>
  </p:cSld>
  <p:clrMapOvr>
    <a:masterClrMapping/>
  </p:clrMapOvr>
  <mc:AlternateContent xmlns:mc="http://schemas.openxmlformats.org/markup-compatibility/2006" xmlns:p14="http://schemas.microsoft.com/office/powerpoint/2010/main">
    <mc:Choice Requires="p14">
      <p:transition spd="slow" p14:dur="2000" advTm="20679"/>
    </mc:Choice>
    <mc:Fallback xmlns="">
      <p:transition spd="slow" advTm="20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Entête de la méthode</a:t>
            </a:r>
          </a:p>
        </p:txBody>
      </p:sp>
      <p:sp>
        <p:nvSpPr>
          <p:cNvPr id="5" name="ZoneTexte 4">
            <a:extLst>
              <a:ext uri="{FF2B5EF4-FFF2-40B4-BE49-F238E27FC236}">
                <a16:creationId xmlns:a16="http://schemas.microsoft.com/office/drawing/2014/main" id="{566D2E23-AD81-4505-96B2-00F96378C4C6}"/>
              </a:ext>
            </a:extLst>
          </p:cNvPr>
          <p:cNvSpPr txBox="1"/>
          <p:nvPr/>
        </p:nvSpPr>
        <p:spPr>
          <a:xfrm>
            <a:off x="1752599" y="5019675"/>
            <a:ext cx="2190751" cy="461665"/>
          </a:xfrm>
          <a:prstGeom prst="rect">
            <a:avLst/>
          </a:prstGeom>
          <a:noFill/>
        </p:spPr>
        <p:txBody>
          <a:bodyPr wrap="square" rtlCol="0">
            <a:spAutoFit/>
          </a:bodyPr>
          <a:lstStyle/>
          <a:p>
            <a:r>
              <a:rPr lang="fr-BE" sz="2400" dirty="0"/>
              <a:t>type de retour</a:t>
            </a:r>
          </a:p>
        </p:txBody>
      </p:sp>
      <p:sp>
        <p:nvSpPr>
          <p:cNvPr id="15" name="ZoneTexte 14">
            <a:extLst>
              <a:ext uri="{FF2B5EF4-FFF2-40B4-BE49-F238E27FC236}">
                <a16:creationId xmlns:a16="http://schemas.microsoft.com/office/drawing/2014/main" id="{98388811-E6E2-460C-8B22-C72FADEC4425}"/>
              </a:ext>
            </a:extLst>
          </p:cNvPr>
          <p:cNvSpPr txBox="1"/>
          <p:nvPr/>
        </p:nvSpPr>
        <p:spPr>
          <a:xfrm>
            <a:off x="4780024" y="5019674"/>
            <a:ext cx="2190751" cy="830997"/>
          </a:xfrm>
          <a:prstGeom prst="rect">
            <a:avLst/>
          </a:prstGeom>
          <a:noFill/>
        </p:spPr>
        <p:txBody>
          <a:bodyPr wrap="square" rtlCol="0">
            <a:spAutoFit/>
          </a:bodyPr>
          <a:lstStyle/>
          <a:p>
            <a:r>
              <a:rPr lang="fr-BE" sz="2400" dirty="0"/>
              <a:t>nom de la méthode</a:t>
            </a:r>
          </a:p>
        </p:txBody>
      </p:sp>
      <p:sp>
        <p:nvSpPr>
          <p:cNvPr id="17" name="ZoneTexte 16">
            <a:extLst>
              <a:ext uri="{FF2B5EF4-FFF2-40B4-BE49-F238E27FC236}">
                <a16:creationId xmlns:a16="http://schemas.microsoft.com/office/drawing/2014/main" id="{A44B8C04-AF05-47CE-8E32-E7C14D2EB75A}"/>
              </a:ext>
            </a:extLst>
          </p:cNvPr>
          <p:cNvSpPr txBox="1"/>
          <p:nvPr/>
        </p:nvSpPr>
        <p:spPr>
          <a:xfrm>
            <a:off x="7562849" y="4981575"/>
            <a:ext cx="3171826" cy="830997"/>
          </a:xfrm>
          <a:prstGeom prst="rect">
            <a:avLst/>
          </a:prstGeom>
          <a:noFill/>
        </p:spPr>
        <p:txBody>
          <a:bodyPr wrap="square" rtlCol="0">
            <a:spAutoFit/>
          </a:bodyPr>
          <a:lstStyle/>
          <a:p>
            <a:r>
              <a:rPr lang="fr-BE" sz="2400" dirty="0"/>
              <a:t>Liste des paramètres</a:t>
            </a:r>
          </a:p>
          <a:p>
            <a:r>
              <a:rPr lang="fr-BE" sz="2400" dirty="0"/>
              <a:t>type + nom</a:t>
            </a:r>
          </a:p>
        </p:txBody>
      </p:sp>
      <p:pic>
        <p:nvPicPr>
          <p:cNvPr id="4" name="Image 3">
            <a:extLst>
              <a:ext uri="{FF2B5EF4-FFF2-40B4-BE49-F238E27FC236}">
                <a16:creationId xmlns:a16="http://schemas.microsoft.com/office/drawing/2014/main" id="{3DC8FD60-50C7-4D22-80D8-596686956564}"/>
              </a:ext>
            </a:extLst>
          </p:cNvPr>
          <p:cNvPicPr>
            <a:picLocks noChangeAspect="1"/>
          </p:cNvPicPr>
          <p:nvPr/>
        </p:nvPicPr>
        <p:blipFill>
          <a:blip r:embed="rId5"/>
          <a:stretch>
            <a:fillRect/>
          </a:stretch>
        </p:blipFill>
        <p:spPr>
          <a:xfrm>
            <a:off x="1384795" y="2899497"/>
            <a:ext cx="7406780" cy="1394999"/>
          </a:xfrm>
          <a:prstGeom prst="rect">
            <a:avLst/>
          </a:prstGeom>
        </p:spPr>
      </p:pic>
      <p:cxnSp>
        <p:nvCxnSpPr>
          <p:cNvPr id="22" name="Connecteur droit avec flèche 21">
            <a:extLst>
              <a:ext uri="{FF2B5EF4-FFF2-40B4-BE49-F238E27FC236}">
                <a16:creationId xmlns:a16="http://schemas.microsoft.com/office/drawing/2014/main" id="{B024DE23-909D-4BA3-86F2-B7DFBC99381C}"/>
              </a:ext>
            </a:extLst>
          </p:cNvPr>
          <p:cNvCxnSpPr>
            <a:cxnSpLocks/>
          </p:cNvCxnSpPr>
          <p:nvPr/>
        </p:nvCxnSpPr>
        <p:spPr>
          <a:xfrm flipH="1">
            <a:off x="2847975" y="3117696"/>
            <a:ext cx="781050" cy="19019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75471D74-CD5E-452C-A692-94F071493D6C}"/>
              </a:ext>
            </a:extLst>
          </p:cNvPr>
          <p:cNvCxnSpPr>
            <a:cxnSpLocks/>
          </p:cNvCxnSpPr>
          <p:nvPr/>
        </p:nvCxnSpPr>
        <p:spPr>
          <a:xfrm>
            <a:off x="4614389" y="3200400"/>
            <a:ext cx="667223" cy="19019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09305309-4624-4605-89BB-FF80D1228E8C}"/>
              </a:ext>
            </a:extLst>
          </p:cNvPr>
          <p:cNvCxnSpPr>
            <a:cxnSpLocks/>
          </p:cNvCxnSpPr>
          <p:nvPr/>
        </p:nvCxnSpPr>
        <p:spPr>
          <a:xfrm>
            <a:off x="7239000" y="3267075"/>
            <a:ext cx="1034319" cy="17145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3A15FA8E-4639-2616-5D88-8EA74DB20A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30248383"/>
      </p:ext>
    </p:extLst>
  </p:cSld>
  <p:clrMapOvr>
    <a:masterClrMapping/>
  </p:clrMapOvr>
  <mc:AlternateContent xmlns:mc="http://schemas.openxmlformats.org/markup-compatibility/2006" xmlns:p14="http://schemas.microsoft.com/office/powerpoint/2010/main">
    <mc:Choice Requires="p14">
      <p:transition spd="slow" p14:dur="2000" advTm="58586"/>
    </mc:Choice>
    <mc:Fallback xmlns="">
      <p:transition spd="slow" advTm="58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Entête de la méthode</a:t>
            </a:r>
          </a:p>
        </p:txBody>
      </p:sp>
      <p:sp>
        <p:nvSpPr>
          <p:cNvPr id="5" name="ZoneTexte 4">
            <a:extLst>
              <a:ext uri="{FF2B5EF4-FFF2-40B4-BE49-F238E27FC236}">
                <a16:creationId xmlns:a16="http://schemas.microsoft.com/office/drawing/2014/main" id="{566D2E23-AD81-4505-96B2-00F96378C4C6}"/>
              </a:ext>
            </a:extLst>
          </p:cNvPr>
          <p:cNvSpPr txBox="1"/>
          <p:nvPr/>
        </p:nvSpPr>
        <p:spPr>
          <a:xfrm>
            <a:off x="1752599" y="5019675"/>
            <a:ext cx="2190751" cy="461665"/>
          </a:xfrm>
          <a:prstGeom prst="rect">
            <a:avLst/>
          </a:prstGeom>
          <a:noFill/>
        </p:spPr>
        <p:txBody>
          <a:bodyPr wrap="square" rtlCol="0">
            <a:spAutoFit/>
          </a:bodyPr>
          <a:lstStyle/>
          <a:p>
            <a:r>
              <a:rPr lang="fr-BE" sz="2400" dirty="0"/>
              <a:t>type de retour</a:t>
            </a:r>
          </a:p>
        </p:txBody>
      </p:sp>
      <p:sp>
        <p:nvSpPr>
          <p:cNvPr id="15" name="ZoneTexte 14">
            <a:extLst>
              <a:ext uri="{FF2B5EF4-FFF2-40B4-BE49-F238E27FC236}">
                <a16:creationId xmlns:a16="http://schemas.microsoft.com/office/drawing/2014/main" id="{98388811-E6E2-460C-8B22-C72FADEC4425}"/>
              </a:ext>
            </a:extLst>
          </p:cNvPr>
          <p:cNvSpPr txBox="1"/>
          <p:nvPr/>
        </p:nvSpPr>
        <p:spPr>
          <a:xfrm>
            <a:off x="4780024" y="5019674"/>
            <a:ext cx="2190751" cy="830997"/>
          </a:xfrm>
          <a:prstGeom prst="rect">
            <a:avLst/>
          </a:prstGeom>
          <a:noFill/>
        </p:spPr>
        <p:txBody>
          <a:bodyPr wrap="square" rtlCol="0">
            <a:spAutoFit/>
          </a:bodyPr>
          <a:lstStyle/>
          <a:p>
            <a:r>
              <a:rPr lang="fr-BE" sz="2400" dirty="0"/>
              <a:t>nom de la méthode</a:t>
            </a:r>
          </a:p>
        </p:txBody>
      </p:sp>
      <p:sp>
        <p:nvSpPr>
          <p:cNvPr id="17" name="ZoneTexte 16">
            <a:extLst>
              <a:ext uri="{FF2B5EF4-FFF2-40B4-BE49-F238E27FC236}">
                <a16:creationId xmlns:a16="http://schemas.microsoft.com/office/drawing/2014/main" id="{A44B8C04-AF05-47CE-8E32-E7C14D2EB75A}"/>
              </a:ext>
            </a:extLst>
          </p:cNvPr>
          <p:cNvSpPr txBox="1"/>
          <p:nvPr/>
        </p:nvSpPr>
        <p:spPr>
          <a:xfrm>
            <a:off x="7562849" y="4981575"/>
            <a:ext cx="3171826" cy="830997"/>
          </a:xfrm>
          <a:prstGeom prst="rect">
            <a:avLst/>
          </a:prstGeom>
          <a:noFill/>
        </p:spPr>
        <p:txBody>
          <a:bodyPr wrap="square" rtlCol="0">
            <a:spAutoFit/>
          </a:bodyPr>
          <a:lstStyle/>
          <a:p>
            <a:r>
              <a:rPr lang="fr-BE" sz="2400" dirty="0"/>
              <a:t>Liste des paramètres</a:t>
            </a:r>
          </a:p>
          <a:p>
            <a:r>
              <a:rPr lang="fr-BE" sz="2400" dirty="0"/>
              <a:t>type + nom</a:t>
            </a:r>
          </a:p>
        </p:txBody>
      </p:sp>
      <p:pic>
        <p:nvPicPr>
          <p:cNvPr id="4" name="Image 3">
            <a:extLst>
              <a:ext uri="{FF2B5EF4-FFF2-40B4-BE49-F238E27FC236}">
                <a16:creationId xmlns:a16="http://schemas.microsoft.com/office/drawing/2014/main" id="{3DC8FD60-50C7-4D22-80D8-596686956564}"/>
              </a:ext>
            </a:extLst>
          </p:cNvPr>
          <p:cNvPicPr>
            <a:picLocks noChangeAspect="1"/>
          </p:cNvPicPr>
          <p:nvPr/>
        </p:nvPicPr>
        <p:blipFill>
          <a:blip r:embed="rId5"/>
          <a:stretch>
            <a:fillRect/>
          </a:stretch>
        </p:blipFill>
        <p:spPr>
          <a:xfrm>
            <a:off x="1384795" y="2899497"/>
            <a:ext cx="7406780" cy="1394999"/>
          </a:xfrm>
          <a:prstGeom prst="rect">
            <a:avLst/>
          </a:prstGeom>
        </p:spPr>
      </p:pic>
      <p:pic>
        <p:nvPicPr>
          <p:cNvPr id="21" name="Image 20">
            <a:extLst>
              <a:ext uri="{FF2B5EF4-FFF2-40B4-BE49-F238E27FC236}">
                <a16:creationId xmlns:a16="http://schemas.microsoft.com/office/drawing/2014/main" id="{9FE18F72-A811-43BF-A80E-806D3D6F2C0F}"/>
              </a:ext>
            </a:extLst>
          </p:cNvPr>
          <p:cNvPicPr>
            <a:picLocks noChangeAspect="1"/>
          </p:cNvPicPr>
          <p:nvPr/>
        </p:nvPicPr>
        <p:blipFill>
          <a:blip r:embed="rId6"/>
          <a:stretch>
            <a:fillRect/>
          </a:stretch>
        </p:blipFill>
        <p:spPr>
          <a:xfrm rot="20705261">
            <a:off x="8527202" y="3121174"/>
            <a:ext cx="3385762" cy="1300745"/>
          </a:xfrm>
          <a:prstGeom prst="rect">
            <a:avLst/>
          </a:prstGeom>
        </p:spPr>
      </p:pic>
      <p:cxnSp>
        <p:nvCxnSpPr>
          <p:cNvPr id="22" name="Connecteur droit avec flèche 21">
            <a:extLst>
              <a:ext uri="{FF2B5EF4-FFF2-40B4-BE49-F238E27FC236}">
                <a16:creationId xmlns:a16="http://schemas.microsoft.com/office/drawing/2014/main" id="{B024DE23-909D-4BA3-86F2-B7DFBC99381C}"/>
              </a:ext>
            </a:extLst>
          </p:cNvPr>
          <p:cNvCxnSpPr>
            <a:cxnSpLocks/>
          </p:cNvCxnSpPr>
          <p:nvPr/>
        </p:nvCxnSpPr>
        <p:spPr>
          <a:xfrm flipH="1">
            <a:off x="2847975" y="3117696"/>
            <a:ext cx="781050" cy="19019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75471D74-CD5E-452C-A692-94F071493D6C}"/>
              </a:ext>
            </a:extLst>
          </p:cNvPr>
          <p:cNvCxnSpPr>
            <a:cxnSpLocks/>
          </p:cNvCxnSpPr>
          <p:nvPr/>
        </p:nvCxnSpPr>
        <p:spPr>
          <a:xfrm>
            <a:off x="4614389" y="3200400"/>
            <a:ext cx="667223" cy="19019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09305309-4624-4605-89BB-FF80D1228E8C}"/>
              </a:ext>
            </a:extLst>
          </p:cNvPr>
          <p:cNvCxnSpPr>
            <a:cxnSpLocks/>
          </p:cNvCxnSpPr>
          <p:nvPr/>
        </p:nvCxnSpPr>
        <p:spPr>
          <a:xfrm>
            <a:off x="7239000" y="3267075"/>
            <a:ext cx="1034319" cy="17145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8DA773DF-C9E1-E49A-E962-A8965B409A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02511674"/>
      </p:ext>
    </p:extLst>
  </p:cSld>
  <p:clrMapOvr>
    <a:masterClrMapping/>
  </p:clrMapOvr>
  <mc:AlternateContent xmlns:mc="http://schemas.openxmlformats.org/markup-compatibility/2006" xmlns:p14="http://schemas.microsoft.com/office/powerpoint/2010/main">
    <mc:Choice Requires="p14">
      <p:transition spd="slow" p14:dur="2000" advTm="14269"/>
    </mc:Choice>
    <mc:Fallback xmlns="">
      <p:transition spd="slow" advTm="14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Entête de la méthode</a:t>
            </a:r>
          </a:p>
        </p:txBody>
      </p:sp>
      <p:pic>
        <p:nvPicPr>
          <p:cNvPr id="25" name="Image 24">
            <a:extLst>
              <a:ext uri="{FF2B5EF4-FFF2-40B4-BE49-F238E27FC236}">
                <a16:creationId xmlns:a16="http://schemas.microsoft.com/office/drawing/2014/main" id="{7A20C2CB-B16D-4022-AA30-F680044A0D34}"/>
              </a:ext>
            </a:extLst>
          </p:cNvPr>
          <p:cNvPicPr>
            <a:picLocks noChangeAspect="1"/>
          </p:cNvPicPr>
          <p:nvPr/>
        </p:nvPicPr>
        <p:blipFill>
          <a:blip r:embed="rId5"/>
          <a:stretch>
            <a:fillRect/>
          </a:stretch>
        </p:blipFill>
        <p:spPr>
          <a:xfrm>
            <a:off x="1729739" y="2326126"/>
            <a:ext cx="7760499" cy="3566803"/>
          </a:xfrm>
          <a:prstGeom prst="rect">
            <a:avLst/>
          </a:prstGeom>
        </p:spPr>
      </p:pic>
      <p:pic>
        <p:nvPicPr>
          <p:cNvPr id="4" name="Audio 3">
            <a:hlinkClick r:id="" action="ppaction://media"/>
            <a:extLst>
              <a:ext uri="{FF2B5EF4-FFF2-40B4-BE49-F238E27FC236}">
                <a16:creationId xmlns:a16="http://schemas.microsoft.com/office/drawing/2014/main" id="{E80AEFE9-3367-8A82-AC9C-C95335198A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82553764"/>
      </p:ext>
    </p:extLst>
  </p:cSld>
  <p:clrMapOvr>
    <a:masterClrMapping/>
  </p:clrMapOvr>
  <mc:AlternateContent xmlns:mc="http://schemas.openxmlformats.org/markup-compatibility/2006" xmlns:p14="http://schemas.microsoft.com/office/powerpoint/2010/main">
    <mc:Choice Requires="p14">
      <p:transition spd="slow" p14:dur="2000" advTm="64603"/>
    </mc:Choice>
    <mc:Fallback xmlns="">
      <p:transition spd="slow" advTm="64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Entête de la méthode</a:t>
            </a:r>
          </a:p>
        </p:txBody>
      </p:sp>
      <p:pic>
        <p:nvPicPr>
          <p:cNvPr id="6" name="Image 5">
            <a:extLst>
              <a:ext uri="{FF2B5EF4-FFF2-40B4-BE49-F238E27FC236}">
                <a16:creationId xmlns:a16="http://schemas.microsoft.com/office/drawing/2014/main" id="{E89155B2-31F1-4D64-8573-E42CDC875E69}"/>
              </a:ext>
            </a:extLst>
          </p:cNvPr>
          <p:cNvPicPr>
            <a:picLocks noChangeAspect="1"/>
          </p:cNvPicPr>
          <p:nvPr/>
        </p:nvPicPr>
        <p:blipFill>
          <a:blip r:embed="rId5"/>
          <a:stretch>
            <a:fillRect/>
          </a:stretch>
        </p:blipFill>
        <p:spPr>
          <a:xfrm>
            <a:off x="1685925" y="2313427"/>
            <a:ext cx="7522040" cy="3782573"/>
          </a:xfrm>
          <a:prstGeom prst="rect">
            <a:avLst/>
          </a:prstGeom>
        </p:spPr>
      </p:pic>
      <p:pic>
        <p:nvPicPr>
          <p:cNvPr id="4" name="Audio 3">
            <a:hlinkClick r:id="" action="ppaction://media"/>
            <a:extLst>
              <a:ext uri="{FF2B5EF4-FFF2-40B4-BE49-F238E27FC236}">
                <a16:creationId xmlns:a16="http://schemas.microsoft.com/office/drawing/2014/main" id="{7B0022AD-7B28-B0A9-D1CD-D3535C6016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39349442"/>
      </p:ext>
    </p:extLst>
  </p:cSld>
  <p:clrMapOvr>
    <a:masterClrMapping/>
  </p:clrMapOvr>
  <mc:AlternateContent xmlns:mc="http://schemas.openxmlformats.org/markup-compatibility/2006">
    <mc:Choice xmlns:p14="http://schemas.microsoft.com/office/powerpoint/2010/main" Requires="p14">
      <p:transition spd="slow" p14:dur="2000" advTm="27372"/>
    </mc:Choice>
    <mc:Fallback>
      <p:transition spd="slow" advTm="27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Entête de la méthode</a:t>
            </a:r>
          </a:p>
        </p:txBody>
      </p:sp>
      <p:pic>
        <p:nvPicPr>
          <p:cNvPr id="7" name="Image 6">
            <a:extLst>
              <a:ext uri="{FF2B5EF4-FFF2-40B4-BE49-F238E27FC236}">
                <a16:creationId xmlns:a16="http://schemas.microsoft.com/office/drawing/2014/main" id="{3F890B4C-2E37-4677-BE63-0370407B1AAB}"/>
              </a:ext>
            </a:extLst>
          </p:cNvPr>
          <p:cNvPicPr>
            <a:picLocks noChangeAspect="1"/>
          </p:cNvPicPr>
          <p:nvPr/>
        </p:nvPicPr>
        <p:blipFill>
          <a:blip r:embed="rId5"/>
          <a:stretch>
            <a:fillRect/>
          </a:stretch>
        </p:blipFill>
        <p:spPr>
          <a:xfrm>
            <a:off x="1979242" y="2283264"/>
            <a:ext cx="6828036" cy="3393636"/>
          </a:xfrm>
          <a:prstGeom prst="rect">
            <a:avLst/>
          </a:prstGeom>
        </p:spPr>
      </p:pic>
      <p:pic>
        <p:nvPicPr>
          <p:cNvPr id="3" name="Audio 2">
            <a:hlinkClick r:id="" action="ppaction://media"/>
            <a:extLst>
              <a:ext uri="{FF2B5EF4-FFF2-40B4-BE49-F238E27FC236}">
                <a16:creationId xmlns:a16="http://schemas.microsoft.com/office/drawing/2014/main" id="{514037E8-FDC0-8EA0-BC4E-430D52FB18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02892577"/>
      </p:ext>
    </p:extLst>
  </p:cSld>
  <p:clrMapOvr>
    <a:masterClrMapping/>
  </p:clrMapOvr>
  <mc:AlternateContent xmlns:mc="http://schemas.openxmlformats.org/markup-compatibility/2006" xmlns:p14="http://schemas.microsoft.com/office/powerpoint/2010/main">
    <mc:Choice Requires="p14">
      <p:transition spd="slow" p14:dur="2000" advTm="19772"/>
    </mc:Choice>
    <mc:Fallback xmlns="">
      <p:transition spd="slow" advTm="19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technique top-down – technique </a:t>
            </a:r>
            <a:r>
              <a:rPr lang="fr-BE" sz="4000" dirty="0" err="1">
                <a:solidFill>
                  <a:srgbClr val="FFFFFF"/>
                </a:solidFill>
              </a:rPr>
              <a:t>bottom</a:t>
            </a:r>
            <a:r>
              <a:rPr lang="fr-BE" sz="4000" dirty="0">
                <a:solidFill>
                  <a:srgbClr val="FFFFFF"/>
                </a:solidFill>
              </a:rPr>
              <a:t>-up</a:t>
            </a:r>
          </a:p>
        </p:txBody>
      </p:sp>
      <p:sp>
        <p:nvSpPr>
          <p:cNvPr id="3" name="ZoneTexte 2">
            <a:extLst>
              <a:ext uri="{FF2B5EF4-FFF2-40B4-BE49-F238E27FC236}">
                <a16:creationId xmlns:a16="http://schemas.microsoft.com/office/drawing/2014/main" id="{3B66284C-2F58-47BF-A874-6AC68C940382}"/>
              </a:ext>
            </a:extLst>
          </p:cNvPr>
          <p:cNvSpPr txBox="1"/>
          <p:nvPr/>
        </p:nvSpPr>
        <p:spPr>
          <a:xfrm>
            <a:off x="1752600" y="2705100"/>
            <a:ext cx="8475397" cy="830997"/>
          </a:xfrm>
          <a:prstGeom prst="rect">
            <a:avLst/>
          </a:prstGeom>
          <a:noFill/>
        </p:spPr>
        <p:txBody>
          <a:bodyPr wrap="none" rtlCol="0">
            <a:spAutoFit/>
          </a:bodyPr>
          <a:lstStyle/>
          <a:p>
            <a:r>
              <a:rPr lang="fr-BE" sz="2400" dirty="0"/>
              <a:t>Top-down : on pense d’abord au programme principal </a:t>
            </a:r>
            <a:r>
              <a:rPr lang="fr-FR" sz="2400" dirty="0">
                <a:effectLst/>
                <a:latin typeface="Times New Roman" panose="02020603050405020304" pitchFamily="18" charset="0"/>
                <a:ea typeface="Times New Roman" panose="02020603050405020304" pitchFamily="18" charset="0"/>
              </a:rPr>
              <a:t>en laissant </a:t>
            </a:r>
          </a:p>
          <a:p>
            <a:r>
              <a:rPr lang="fr-FR" sz="2400" dirty="0">
                <a:effectLst/>
                <a:latin typeface="Times New Roman" panose="02020603050405020304" pitchFamily="18" charset="0"/>
                <a:ea typeface="Times New Roman" panose="02020603050405020304" pitchFamily="18" charset="0"/>
              </a:rPr>
              <a:t>pour plus tard l’étude des détails, que l’on confiera à des méthodes </a:t>
            </a:r>
            <a:endParaRPr lang="fr-BE" sz="2400" dirty="0"/>
          </a:p>
        </p:txBody>
      </p:sp>
      <p:sp>
        <p:nvSpPr>
          <p:cNvPr id="11" name="ZoneTexte 10">
            <a:extLst>
              <a:ext uri="{FF2B5EF4-FFF2-40B4-BE49-F238E27FC236}">
                <a16:creationId xmlns:a16="http://schemas.microsoft.com/office/drawing/2014/main" id="{3551F041-98F2-4A8F-A7D2-070F8F0762DB}"/>
              </a:ext>
            </a:extLst>
          </p:cNvPr>
          <p:cNvSpPr txBox="1"/>
          <p:nvPr/>
        </p:nvSpPr>
        <p:spPr>
          <a:xfrm>
            <a:off x="1752600" y="3816375"/>
            <a:ext cx="9096376" cy="830997"/>
          </a:xfrm>
          <a:prstGeom prst="rect">
            <a:avLst/>
          </a:prstGeom>
          <a:noFill/>
        </p:spPr>
        <p:txBody>
          <a:bodyPr wrap="square" rtlCol="0">
            <a:spAutoFit/>
          </a:bodyPr>
          <a:lstStyle/>
          <a:p>
            <a:r>
              <a:rPr lang="fr-BE" sz="2400" dirty="0"/>
              <a:t>Bottom-up : on commence par réaliser toute une série de méthodes</a:t>
            </a:r>
            <a:r>
              <a:rPr lang="fr-FR" sz="2400" dirty="0">
                <a:effectLst/>
                <a:latin typeface="Times New Roman" panose="02020603050405020304" pitchFamily="18" charset="0"/>
                <a:ea typeface="Times New Roman" panose="02020603050405020304" pitchFamily="18" charset="0"/>
              </a:rPr>
              <a:t> qui </a:t>
            </a:r>
            <a:r>
              <a:rPr lang="fr-FR" sz="2400" dirty="0">
                <a:latin typeface="Times New Roman" panose="02020603050405020304" pitchFamily="18" charset="0"/>
                <a:ea typeface="Times New Roman" panose="02020603050405020304" pitchFamily="18" charset="0"/>
              </a:rPr>
              <a:t>pourront servir pour élaborer un programme </a:t>
            </a:r>
            <a:endParaRPr lang="fr-FR" sz="2400" dirty="0">
              <a:effectLst/>
              <a:latin typeface="Times New Roman" panose="02020603050405020304" pitchFamily="18" charset="0"/>
              <a:ea typeface="Times New Roman" panose="02020603050405020304" pitchFamily="18" charset="0"/>
            </a:endParaRPr>
          </a:p>
        </p:txBody>
      </p:sp>
      <p:pic>
        <p:nvPicPr>
          <p:cNvPr id="5" name="Image 4">
            <a:extLst>
              <a:ext uri="{FF2B5EF4-FFF2-40B4-BE49-F238E27FC236}">
                <a16:creationId xmlns:a16="http://schemas.microsoft.com/office/drawing/2014/main" id="{D0200CBE-E10C-4085-96CB-C5FBAE91830E}"/>
              </a:ext>
            </a:extLst>
          </p:cNvPr>
          <p:cNvPicPr>
            <a:picLocks noChangeAspect="1"/>
          </p:cNvPicPr>
          <p:nvPr/>
        </p:nvPicPr>
        <p:blipFill>
          <a:blip r:embed="rId5"/>
          <a:stretch>
            <a:fillRect/>
          </a:stretch>
        </p:blipFill>
        <p:spPr>
          <a:xfrm>
            <a:off x="4504991" y="4704936"/>
            <a:ext cx="3178969" cy="2095500"/>
          </a:xfrm>
          <a:prstGeom prst="rect">
            <a:avLst/>
          </a:prstGeom>
        </p:spPr>
      </p:pic>
      <p:pic>
        <p:nvPicPr>
          <p:cNvPr id="13" name="Image 12">
            <a:extLst>
              <a:ext uri="{FF2B5EF4-FFF2-40B4-BE49-F238E27FC236}">
                <a16:creationId xmlns:a16="http://schemas.microsoft.com/office/drawing/2014/main" id="{EDAF0BF4-E430-4F1E-92BB-F225EF0E6744}"/>
              </a:ext>
            </a:extLst>
          </p:cNvPr>
          <p:cNvPicPr>
            <a:picLocks noChangeAspect="1"/>
          </p:cNvPicPr>
          <p:nvPr/>
        </p:nvPicPr>
        <p:blipFill>
          <a:blip r:embed="rId6"/>
          <a:stretch>
            <a:fillRect/>
          </a:stretch>
        </p:blipFill>
        <p:spPr>
          <a:xfrm>
            <a:off x="7579652" y="4279461"/>
            <a:ext cx="1047750" cy="476250"/>
          </a:xfrm>
          <a:prstGeom prst="rect">
            <a:avLst/>
          </a:prstGeom>
        </p:spPr>
      </p:pic>
      <p:pic>
        <p:nvPicPr>
          <p:cNvPr id="4" name="Audio 3">
            <a:hlinkClick r:id="" action="ppaction://media"/>
            <a:extLst>
              <a:ext uri="{FF2B5EF4-FFF2-40B4-BE49-F238E27FC236}">
                <a16:creationId xmlns:a16="http://schemas.microsoft.com/office/drawing/2014/main" id="{14BD3DAB-8F37-3B5F-6816-6F8F9BBE24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10291331"/>
      </p:ext>
    </p:extLst>
  </p:cSld>
  <p:clrMapOvr>
    <a:masterClrMapping/>
  </p:clrMapOvr>
  <mc:AlternateContent xmlns:mc="http://schemas.openxmlformats.org/markup-compatibility/2006" xmlns:p14="http://schemas.microsoft.com/office/powerpoint/2010/main">
    <mc:Choice Requires="p14">
      <p:transition spd="slow" p14:dur="2000" advTm="71226"/>
    </mc:Choice>
    <mc:Fallback xmlns="">
      <p:transition spd="slow" advTm="71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Entête de la méthode</a:t>
            </a:r>
          </a:p>
        </p:txBody>
      </p:sp>
      <p:pic>
        <p:nvPicPr>
          <p:cNvPr id="11" name="Image 10">
            <a:extLst>
              <a:ext uri="{FF2B5EF4-FFF2-40B4-BE49-F238E27FC236}">
                <a16:creationId xmlns:a16="http://schemas.microsoft.com/office/drawing/2014/main" id="{8ED70E10-2A6D-4EFD-8F48-C20E90D2B21B}"/>
              </a:ext>
            </a:extLst>
          </p:cNvPr>
          <p:cNvPicPr>
            <a:picLocks noChangeAspect="1"/>
          </p:cNvPicPr>
          <p:nvPr/>
        </p:nvPicPr>
        <p:blipFill>
          <a:blip r:embed="rId5"/>
          <a:stretch>
            <a:fillRect/>
          </a:stretch>
        </p:blipFill>
        <p:spPr>
          <a:xfrm>
            <a:off x="3006333" y="2177172"/>
            <a:ext cx="6334125" cy="4495800"/>
          </a:xfrm>
          <a:prstGeom prst="rect">
            <a:avLst/>
          </a:prstGeom>
        </p:spPr>
      </p:pic>
      <p:pic>
        <p:nvPicPr>
          <p:cNvPr id="3" name="Audio 2">
            <a:hlinkClick r:id="" action="ppaction://media"/>
            <a:extLst>
              <a:ext uri="{FF2B5EF4-FFF2-40B4-BE49-F238E27FC236}">
                <a16:creationId xmlns:a16="http://schemas.microsoft.com/office/drawing/2014/main" id="{AEEA5B20-8F6C-8320-03AA-35382D5CB2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70595483"/>
      </p:ext>
    </p:extLst>
  </p:cSld>
  <p:clrMapOvr>
    <a:masterClrMapping/>
  </p:clrMapOvr>
  <mc:AlternateContent xmlns:mc="http://schemas.openxmlformats.org/markup-compatibility/2006" xmlns:p14="http://schemas.microsoft.com/office/powerpoint/2010/main">
    <mc:Choice Requires="p14">
      <p:transition spd="slow" p14:dur="2000" advTm="19196"/>
    </mc:Choice>
    <mc:Fallback xmlns="">
      <p:transition spd="slow" advTm="19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CalculBMIV3</a:t>
            </a:r>
          </a:p>
        </p:txBody>
      </p:sp>
      <p:pic>
        <p:nvPicPr>
          <p:cNvPr id="4" name="Image 3">
            <a:extLst>
              <a:ext uri="{FF2B5EF4-FFF2-40B4-BE49-F238E27FC236}">
                <a16:creationId xmlns:a16="http://schemas.microsoft.com/office/drawing/2014/main" id="{A35D0766-E335-48AC-BD25-62D49D6C7B78}"/>
              </a:ext>
            </a:extLst>
          </p:cNvPr>
          <p:cNvPicPr>
            <a:picLocks noChangeAspect="1"/>
          </p:cNvPicPr>
          <p:nvPr/>
        </p:nvPicPr>
        <p:blipFill>
          <a:blip r:embed="rId5"/>
          <a:stretch>
            <a:fillRect/>
          </a:stretch>
        </p:blipFill>
        <p:spPr>
          <a:xfrm>
            <a:off x="1456990" y="2015686"/>
            <a:ext cx="7358453" cy="4787900"/>
          </a:xfrm>
          <a:prstGeom prst="rect">
            <a:avLst/>
          </a:prstGeom>
        </p:spPr>
      </p:pic>
      <p:sp>
        <p:nvSpPr>
          <p:cNvPr id="11" name="Ellipse 10">
            <a:extLst>
              <a:ext uri="{FF2B5EF4-FFF2-40B4-BE49-F238E27FC236}">
                <a16:creationId xmlns:a16="http://schemas.microsoft.com/office/drawing/2014/main" id="{2D26F221-0188-4C74-84D7-119224809901}"/>
              </a:ext>
            </a:extLst>
          </p:cNvPr>
          <p:cNvSpPr/>
          <p:nvPr/>
        </p:nvSpPr>
        <p:spPr>
          <a:xfrm>
            <a:off x="3895725" y="2018861"/>
            <a:ext cx="328612" cy="4191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Ellipse 12">
            <a:extLst>
              <a:ext uri="{FF2B5EF4-FFF2-40B4-BE49-F238E27FC236}">
                <a16:creationId xmlns:a16="http://schemas.microsoft.com/office/drawing/2014/main" id="{49C35118-4AF1-4470-B5B9-4CAA1841786F}"/>
              </a:ext>
            </a:extLst>
          </p:cNvPr>
          <p:cNvSpPr/>
          <p:nvPr/>
        </p:nvSpPr>
        <p:spPr>
          <a:xfrm>
            <a:off x="1456990" y="6438900"/>
            <a:ext cx="328612" cy="4191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ZoneTexte 14">
            <a:extLst>
              <a:ext uri="{FF2B5EF4-FFF2-40B4-BE49-F238E27FC236}">
                <a16:creationId xmlns:a16="http://schemas.microsoft.com/office/drawing/2014/main" id="{5E977CDF-2D7F-4D84-89C6-8EE3E153435D}"/>
              </a:ext>
            </a:extLst>
          </p:cNvPr>
          <p:cNvSpPr txBox="1"/>
          <p:nvPr/>
        </p:nvSpPr>
        <p:spPr>
          <a:xfrm>
            <a:off x="8515350" y="4667250"/>
            <a:ext cx="2935612" cy="830997"/>
          </a:xfrm>
          <a:prstGeom prst="rect">
            <a:avLst/>
          </a:prstGeom>
          <a:noFill/>
        </p:spPr>
        <p:txBody>
          <a:bodyPr wrap="none" rtlCol="0">
            <a:spAutoFit/>
          </a:bodyPr>
          <a:lstStyle/>
          <a:p>
            <a:r>
              <a:rPr lang="fr-BE" sz="2400" dirty="0"/>
              <a:t>Visibilité des variables</a:t>
            </a:r>
          </a:p>
          <a:p>
            <a:r>
              <a:rPr lang="fr-BE" sz="2400" dirty="0"/>
              <a:t>(portée lexicale) </a:t>
            </a:r>
          </a:p>
        </p:txBody>
      </p:sp>
      <p:pic>
        <p:nvPicPr>
          <p:cNvPr id="5" name="Image 4">
            <a:extLst>
              <a:ext uri="{FF2B5EF4-FFF2-40B4-BE49-F238E27FC236}">
                <a16:creationId xmlns:a16="http://schemas.microsoft.com/office/drawing/2014/main" id="{71A6AD55-9623-43C9-96E4-C2F6FFD03764}"/>
              </a:ext>
            </a:extLst>
          </p:cNvPr>
          <p:cNvPicPr>
            <a:picLocks noChangeAspect="1"/>
          </p:cNvPicPr>
          <p:nvPr/>
        </p:nvPicPr>
        <p:blipFill>
          <a:blip r:embed="rId6"/>
          <a:stretch>
            <a:fillRect/>
          </a:stretch>
        </p:blipFill>
        <p:spPr>
          <a:xfrm>
            <a:off x="1924050" y="5586852"/>
            <a:ext cx="3943350" cy="914400"/>
          </a:xfrm>
          <a:prstGeom prst="rect">
            <a:avLst/>
          </a:prstGeom>
        </p:spPr>
      </p:pic>
      <p:pic>
        <p:nvPicPr>
          <p:cNvPr id="17" name="Image 16">
            <a:extLst>
              <a:ext uri="{FF2B5EF4-FFF2-40B4-BE49-F238E27FC236}">
                <a16:creationId xmlns:a16="http://schemas.microsoft.com/office/drawing/2014/main" id="{2C56178C-1983-4159-9AAE-01775473C339}"/>
              </a:ext>
            </a:extLst>
          </p:cNvPr>
          <p:cNvPicPr>
            <a:picLocks noChangeAspect="1"/>
          </p:cNvPicPr>
          <p:nvPr/>
        </p:nvPicPr>
        <p:blipFill>
          <a:blip r:embed="rId7"/>
          <a:stretch>
            <a:fillRect/>
          </a:stretch>
        </p:blipFill>
        <p:spPr>
          <a:xfrm>
            <a:off x="7893977" y="2543175"/>
            <a:ext cx="1047750" cy="476250"/>
          </a:xfrm>
          <a:prstGeom prst="rect">
            <a:avLst/>
          </a:prstGeom>
        </p:spPr>
      </p:pic>
      <p:pic>
        <p:nvPicPr>
          <p:cNvPr id="3" name="Audio 2">
            <a:hlinkClick r:id="" action="ppaction://media"/>
            <a:extLst>
              <a:ext uri="{FF2B5EF4-FFF2-40B4-BE49-F238E27FC236}">
                <a16:creationId xmlns:a16="http://schemas.microsoft.com/office/drawing/2014/main" id="{37A06E60-6604-5CF1-4C62-A19FEB12C8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33889015"/>
      </p:ext>
    </p:extLst>
  </p:cSld>
  <p:clrMapOvr>
    <a:masterClrMapping/>
  </p:clrMapOvr>
  <mc:AlternateContent xmlns:mc="http://schemas.openxmlformats.org/markup-compatibility/2006" xmlns:p14="http://schemas.microsoft.com/office/powerpoint/2010/main">
    <mc:Choice Requires="p14">
      <p:transition spd="slow" p14:dur="2000" advTm="73655"/>
    </mc:Choice>
    <mc:Fallback xmlns="">
      <p:transition spd="slow" advTm="7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Entête de la méthode</a:t>
            </a:r>
          </a:p>
        </p:txBody>
      </p:sp>
      <p:pic>
        <p:nvPicPr>
          <p:cNvPr id="7" name="Image 6" descr="Une image contenant texte, jauge, périphérique&#10;&#10;Description générée automatiquement">
            <a:extLst>
              <a:ext uri="{FF2B5EF4-FFF2-40B4-BE49-F238E27FC236}">
                <a16:creationId xmlns:a16="http://schemas.microsoft.com/office/drawing/2014/main" id="{8A84581B-4247-4BEC-A901-5B2942B02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7497" y="2812887"/>
            <a:ext cx="5406712" cy="2797338"/>
          </a:xfrm>
          <a:prstGeom prst="rect">
            <a:avLst/>
          </a:prstGeom>
        </p:spPr>
      </p:pic>
      <p:pic>
        <p:nvPicPr>
          <p:cNvPr id="11" name="Image 10">
            <a:extLst>
              <a:ext uri="{FF2B5EF4-FFF2-40B4-BE49-F238E27FC236}">
                <a16:creationId xmlns:a16="http://schemas.microsoft.com/office/drawing/2014/main" id="{9919A801-5BDB-488A-9DDB-716D0E926D8F}"/>
              </a:ext>
            </a:extLst>
          </p:cNvPr>
          <p:cNvPicPr>
            <a:picLocks noChangeAspect="1"/>
          </p:cNvPicPr>
          <p:nvPr/>
        </p:nvPicPr>
        <p:blipFill>
          <a:blip r:embed="rId6"/>
          <a:stretch>
            <a:fillRect/>
          </a:stretch>
        </p:blipFill>
        <p:spPr>
          <a:xfrm>
            <a:off x="8910612" y="2565400"/>
            <a:ext cx="1047750" cy="476250"/>
          </a:xfrm>
          <a:prstGeom prst="rect">
            <a:avLst/>
          </a:prstGeom>
        </p:spPr>
      </p:pic>
      <p:pic>
        <p:nvPicPr>
          <p:cNvPr id="3" name="Audio 2">
            <a:hlinkClick r:id="" action="ppaction://media"/>
            <a:extLst>
              <a:ext uri="{FF2B5EF4-FFF2-40B4-BE49-F238E27FC236}">
                <a16:creationId xmlns:a16="http://schemas.microsoft.com/office/drawing/2014/main" id="{ECFC0495-C8CE-04A9-2C8E-C4146631D4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90395327"/>
      </p:ext>
    </p:extLst>
  </p:cSld>
  <p:clrMapOvr>
    <a:masterClrMapping/>
  </p:clrMapOvr>
  <mc:AlternateContent xmlns:mc="http://schemas.openxmlformats.org/markup-compatibility/2006" xmlns:p14="http://schemas.microsoft.com/office/powerpoint/2010/main">
    <mc:Choice Requires="p14">
      <p:transition spd="slow" p14:dur="2000" advTm="16672"/>
    </mc:Choice>
    <mc:Fallback xmlns="">
      <p:transition spd="slow" advTm="16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Le return</a:t>
            </a:r>
          </a:p>
        </p:txBody>
      </p:sp>
      <p:sp>
        <p:nvSpPr>
          <p:cNvPr id="13" name="ZoneTexte 12">
            <a:extLst>
              <a:ext uri="{FF2B5EF4-FFF2-40B4-BE49-F238E27FC236}">
                <a16:creationId xmlns:a16="http://schemas.microsoft.com/office/drawing/2014/main" id="{9BD646E3-4D04-4E25-83CB-7E2568B7C8DB}"/>
              </a:ext>
            </a:extLst>
          </p:cNvPr>
          <p:cNvSpPr txBox="1"/>
          <p:nvPr/>
        </p:nvSpPr>
        <p:spPr>
          <a:xfrm>
            <a:off x="1618445" y="2767593"/>
            <a:ext cx="9422323" cy="461665"/>
          </a:xfrm>
          <a:prstGeom prst="rect">
            <a:avLst/>
          </a:prstGeom>
          <a:noFill/>
        </p:spPr>
        <p:txBody>
          <a:bodyPr wrap="none" rtlCol="0">
            <a:spAutoFit/>
          </a:bodyPr>
          <a:lstStyle/>
          <a:p>
            <a:r>
              <a:rPr lang="fr-BE" sz="2400" dirty="0"/>
              <a:t>Le </a:t>
            </a:r>
            <a:r>
              <a:rPr lang="fr-BE" sz="2400" dirty="0">
                <a:latin typeface="Courier New" panose="02070309020205020404" pitchFamily="49" charset="0"/>
                <a:cs typeface="Courier New" panose="02070309020205020404" pitchFamily="49" charset="0"/>
              </a:rPr>
              <a:t>return</a:t>
            </a:r>
            <a:r>
              <a:rPr lang="fr-BE" sz="2400" dirty="0"/>
              <a:t> doit renvoyer quelque chose correspondant au type de retour</a:t>
            </a:r>
          </a:p>
        </p:txBody>
      </p:sp>
      <p:sp>
        <p:nvSpPr>
          <p:cNvPr id="17" name="ZoneTexte 16">
            <a:extLst>
              <a:ext uri="{FF2B5EF4-FFF2-40B4-BE49-F238E27FC236}">
                <a16:creationId xmlns:a16="http://schemas.microsoft.com/office/drawing/2014/main" id="{15D54071-AF07-40EB-8B5A-DCAC30E96252}"/>
              </a:ext>
            </a:extLst>
          </p:cNvPr>
          <p:cNvSpPr txBox="1"/>
          <p:nvPr/>
        </p:nvSpPr>
        <p:spPr>
          <a:xfrm>
            <a:off x="1618445" y="3358014"/>
            <a:ext cx="7233327" cy="461665"/>
          </a:xfrm>
          <a:prstGeom prst="rect">
            <a:avLst/>
          </a:prstGeom>
          <a:noFill/>
        </p:spPr>
        <p:txBody>
          <a:bodyPr wrap="none" rtlCol="0">
            <a:spAutoFit/>
          </a:bodyPr>
          <a:lstStyle/>
          <a:p>
            <a:r>
              <a:rPr lang="fr-BE" sz="2400" dirty="0"/>
              <a:t>On peut retrouver plusieurs </a:t>
            </a:r>
            <a:r>
              <a:rPr lang="fr-BE" sz="2400" dirty="0">
                <a:latin typeface="Courier New" panose="02070309020205020404" pitchFamily="49" charset="0"/>
                <a:cs typeface="Courier New" panose="02070309020205020404" pitchFamily="49" charset="0"/>
              </a:rPr>
              <a:t>return</a:t>
            </a:r>
            <a:r>
              <a:rPr lang="fr-BE" sz="2400" dirty="0"/>
              <a:t> dans une méthode</a:t>
            </a:r>
          </a:p>
        </p:txBody>
      </p:sp>
      <p:sp>
        <p:nvSpPr>
          <p:cNvPr id="19" name="ZoneTexte 18">
            <a:extLst>
              <a:ext uri="{FF2B5EF4-FFF2-40B4-BE49-F238E27FC236}">
                <a16:creationId xmlns:a16="http://schemas.microsoft.com/office/drawing/2014/main" id="{0C96BD0C-D101-4458-9B69-A30A77FF80E1}"/>
              </a:ext>
            </a:extLst>
          </p:cNvPr>
          <p:cNvSpPr txBox="1"/>
          <p:nvPr/>
        </p:nvSpPr>
        <p:spPr>
          <a:xfrm>
            <a:off x="1618445" y="4517586"/>
            <a:ext cx="8208401" cy="461665"/>
          </a:xfrm>
          <a:prstGeom prst="rect">
            <a:avLst/>
          </a:prstGeom>
          <a:noFill/>
        </p:spPr>
        <p:txBody>
          <a:bodyPr wrap="none" rtlCol="0">
            <a:spAutoFit/>
          </a:bodyPr>
          <a:lstStyle/>
          <a:p>
            <a:r>
              <a:rPr lang="fr-BE" sz="2400" dirty="0"/>
              <a:t>Le </a:t>
            </a:r>
            <a:r>
              <a:rPr lang="fr-BE" sz="2400" dirty="0">
                <a:latin typeface="Courier New" panose="02070309020205020404" pitchFamily="49" charset="0"/>
                <a:cs typeface="Courier New" panose="02070309020205020404" pitchFamily="49" charset="0"/>
              </a:rPr>
              <a:t>return</a:t>
            </a:r>
            <a:r>
              <a:rPr lang="fr-BE" sz="2400" dirty="0"/>
              <a:t> fait sortir de la méthode !      (</a:t>
            </a:r>
            <a:r>
              <a:rPr lang="fr-BE" sz="2400" dirty="0" err="1">
                <a:latin typeface="Courier New" panose="02070309020205020404" pitchFamily="49" charset="0"/>
                <a:cs typeface="Courier New" panose="02070309020205020404" pitchFamily="49" charset="0"/>
              </a:rPr>
              <a:t>else</a:t>
            </a:r>
            <a:r>
              <a:rPr lang="fr-BE" sz="2400" dirty="0"/>
              <a:t> non obligatoire)</a:t>
            </a:r>
          </a:p>
        </p:txBody>
      </p:sp>
      <p:pic>
        <p:nvPicPr>
          <p:cNvPr id="4" name="Audio 3">
            <a:hlinkClick r:id="" action="ppaction://media"/>
            <a:extLst>
              <a:ext uri="{FF2B5EF4-FFF2-40B4-BE49-F238E27FC236}">
                <a16:creationId xmlns:a16="http://schemas.microsoft.com/office/drawing/2014/main" id="{C3DF76CB-3FE3-512D-E4BE-36B8532D5E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73493841"/>
      </p:ext>
    </p:extLst>
  </p:cSld>
  <p:clrMapOvr>
    <a:masterClrMapping/>
  </p:clrMapOvr>
  <mc:AlternateContent xmlns:mc="http://schemas.openxmlformats.org/markup-compatibility/2006" xmlns:p14="http://schemas.microsoft.com/office/powerpoint/2010/main">
    <mc:Choice Requires="p14">
      <p:transition spd="slow" p14:dur="2000" advTm="27002"/>
    </mc:Choice>
    <mc:Fallback xmlns="">
      <p:transition spd="slow" advTm="27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Le return</a:t>
            </a:r>
          </a:p>
        </p:txBody>
      </p:sp>
      <p:pic>
        <p:nvPicPr>
          <p:cNvPr id="9" name="Image 8">
            <a:extLst>
              <a:ext uri="{FF2B5EF4-FFF2-40B4-BE49-F238E27FC236}">
                <a16:creationId xmlns:a16="http://schemas.microsoft.com/office/drawing/2014/main" id="{398EF70A-D7A0-6CCB-2871-3745E38A3A45}"/>
              </a:ext>
            </a:extLst>
          </p:cNvPr>
          <p:cNvPicPr>
            <a:picLocks noChangeAspect="1"/>
          </p:cNvPicPr>
          <p:nvPr/>
        </p:nvPicPr>
        <p:blipFill>
          <a:blip r:embed="rId5"/>
          <a:stretch>
            <a:fillRect/>
          </a:stretch>
        </p:blipFill>
        <p:spPr>
          <a:xfrm>
            <a:off x="2292699" y="2331208"/>
            <a:ext cx="6668453" cy="4372756"/>
          </a:xfrm>
          <a:prstGeom prst="rect">
            <a:avLst/>
          </a:prstGeom>
        </p:spPr>
      </p:pic>
      <p:pic>
        <p:nvPicPr>
          <p:cNvPr id="11" name="Audio 10">
            <a:hlinkClick r:id="" action="ppaction://media"/>
            <a:extLst>
              <a:ext uri="{FF2B5EF4-FFF2-40B4-BE49-F238E27FC236}">
                <a16:creationId xmlns:a16="http://schemas.microsoft.com/office/drawing/2014/main" id="{A5436265-1FED-DBEC-7687-0C5BD13525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2859956"/>
      </p:ext>
    </p:extLst>
  </p:cSld>
  <p:clrMapOvr>
    <a:masterClrMapping/>
  </p:clrMapOvr>
  <mc:AlternateContent xmlns:mc="http://schemas.openxmlformats.org/markup-compatibility/2006">
    <mc:Choice xmlns:p14="http://schemas.microsoft.com/office/powerpoint/2010/main" Requires="p14">
      <p:transition spd="slow" p14:dur="2000" advTm="24428"/>
    </mc:Choice>
    <mc:Fallback>
      <p:transition spd="slow" advTm="24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Le return</a:t>
            </a:r>
          </a:p>
        </p:txBody>
      </p:sp>
      <p:pic>
        <p:nvPicPr>
          <p:cNvPr id="9" name="Image 8">
            <a:extLst>
              <a:ext uri="{FF2B5EF4-FFF2-40B4-BE49-F238E27FC236}">
                <a16:creationId xmlns:a16="http://schemas.microsoft.com/office/drawing/2014/main" id="{4F87BBA9-535F-80C5-FDA4-0B914166D012}"/>
              </a:ext>
            </a:extLst>
          </p:cNvPr>
          <p:cNvPicPr>
            <a:picLocks noChangeAspect="1"/>
          </p:cNvPicPr>
          <p:nvPr/>
        </p:nvPicPr>
        <p:blipFill>
          <a:blip r:embed="rId5"/>
          <a:stretch>
            <a:fillRect/>
          </a:stretch>
        </p:blipFill>
        <p:spPr>
          <a:xfrm>
            <a:off x="2292699" y="2331208"/>
            <a:ext cx="6668453" cy="4372756"/>
          </a:xfrm>
          <a:prstGeom prst="rect">
            <a:avLst/>
          </a:prstGeom>
        </p:spPr>
      </p:pic>
      <p:sp>
        <p:nvSpPr>
          <p:cNvPr id="11" name="ZoneTexte 10">
            <a:extLst>
              <a:ext uri="{FF2B5EF4-FFF2-40B4-BE49-F238E27FC236}">
                <a16:creationId xmlns:a16="http://schemas.microsoft.com/office/drawing/2014/main" id="{16526E7C-A0C9-79C6-5A87-7FA624D490F9}"/>
              </a:ext>
            </a:extLst>
          </p:cNvPr>
          <p:cNvSpPr txBox="1"/>
          <p:nvPr/>
        </p:nvSpPr>
        <p:spPr>
          <a:xfrm>
            <a:off x="5481328" y="3543299"/>
            <a:ext cx="5772523" cy="461665"/>
          </a:xfrm>
          <a:prstGeom prst="rect">
            <a:avLst/>
          </a:prstGeom>
          <a:noFill/>
        </p:spPr>
        <p:txBody>
          <a:bodyPr wrap="square" rtlCol="0">
            <a:spAutoFit/>
          </a:bodyPr>
          <a:lstStyle/>
          <a:p>
            <a:r>
              <a:rPr lang="fr-BE" sz="2400" dirty="0"/>
              <a:t>Si on n’a pas quitté la méthode, c’est que ….</a:t>
            </a:r>
          </a:p>
        </p:txBody>
      </p:sp>
      <p:pic>
        <p:nvPicPr>
          <p:cNvPr id="13" name="Audio 12">
            <a:hlinkClick r:id="" action="ppaction://media"/>
            <a:extLst>
              <a:ext uri="{FF2B5EF4-FFF2-40B4-BE49-F238E27FC236}">
                <a16:creationId xmlns:a16="http://schemas.microsoft.com/office/drawing/2014/main" id="{B14BDF45-4E92-B4F3-219F-3CEB8AD347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57646670"/>
      </p:ext>
    </p:extLst>
  </p:cSld>
  <p:clrMapOvr>
    <a:masterClrMapping/>
  </p:clrMapOvr>
  <mc:AlternateContent xmlns:mc="http://schemas.openxmlformats.org/markup-compatibility/2006">
    <mc:Choice xmlns:p14="http://schemas.microsoft.com/office/powerpoint/2010/main" Requires="p14">
      <p:transition spd="slow" p14:dur="2000" advTm="43445"/>
    </mc:Choice>
    <mc:Fallback>
      <p:transition spd="slow" advTm="43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Le return</a:t>
            </a:r>
          </a:p>
        </p:txBody>
      </p:sp>
      <p:pic>
        <p:nvPicPr>
          <p:cNvPr id="5" name="Image 4">
            <a:extLst>
              <a:ext uri="{FF2B5EF4-FFF2-40B4-BE49-F238E27FC236}">
                <a16:creationId xmlns:a16="http://schemas.microsoft.com/office/drawing/2014/main" id="{CBFED3C0-5D48-B50F-0D79-4F2FFC012881}"/>
              </a:ext>
            </a:extLst>
          </p:cNvPr>
          <p:cNvPicPr>
            <a:picLocks noChangeAspect="1"/>
          </p:cNvPicPr>
          <p:nvPr/>
        </p:nvPicPr>
        <p:blipFill>
          <a:blip r:embed="rId5"/>
          <a:stretch>
            <a:fillRect/>
          </a:stretch>
        </p:blipFill>
        <p:spPr>
          <a:xfrm>
            <a:off x="2528026" y="2177172"/>
            <a:ext cx="6033044" cy="4363382"/>
          </a:xfrm>
          <a:prstGeom prst="rect">
            <a:avLst/>
          </a:prstGeom>
        </p:spPr>
      </p:pic>
      <p:sp>
        <p:nvSpPr>
          <p:cNvPr id="9" name="ZoneTexte 8">
            <a:extLst>
              <a:ext uri="{FF2B5EF4-FFF2-40B4-BE49-F238E27FC236}">
                <a16:creationId xmlns:a16="http://schemas.microsoft.com/office/drawing/2014/main" id="{6726C735-E65F-6A09-AD74-6F38443B1BC2}"/>
              </a:ext>
            </a:extLst>
          </p:cNvPr>
          <p:cNvSpPr txBox="1"/>
          <p:nvPr/>
        </p:nvSpPr>
        <p:spPr>
          <a:xfrm>
            <a:off x="7393236" y="4680829"/>
            <a:ext cx="3694803" cy="461665"/>
          </a:xfrm>
          <a:prstGeom prst="rect">
            <a:avLst/>
          </a:prstGeom>
          <a:noFill/>
        </p:spPr>
        <p:txBody>
          <a:bodyPr wrap="square" rtlCol="0">
            <a:spAutoFit/>
          </a:bodyPr>
          <a:lstStyle/>
          <a:p>
            <a:r>
              <a:rPr lang="fr-BE" sz="2400" dirty="0"/>
              <a:t>Il faut un return sans if !!!</a:t>
            </a:r>
          </a:p>
        </p:txBody>
      </p:sp>
      <p:pic>
        <p:nvPicPr>
          <p:cNvPr id="17" name="Image 16">
            <a:extLst>
              <a:ext uri="{FF2B5EF4-FFF2-40B4-BE49-F238E27FC236}">
                <a16:creationId xmlns:a16="http://schemas.microsoft.com/office/drawing/2014/main" id="{CC41BFC7-19B7-7B4B-FD6A-42E36D104804}"/>
              </a:ext>
            </a:extLst>
          </p:cNvPr>
          <p:cNvPicPr>
            <a:picLocks noChangeAspect="1"/>
          </p:cNvPicPr>
          <p:nvPr/>
        </p:nvPicPr>
        <p:blipFill>
          <a:blip r:embed="rId6"/>
          <a:stretch>
            <a:fillRect/>
          </a:stretch>
        </p:blipFill>
        <p:spPr>
          <a:xfrm>
            <a:off x="215900" y="5659567"/>
            <a:ext cx="2739571" cy="576133"/>
          </a:xfrm>
          <a:prstGeom prst="rect">
            <a:avLst/>
          </a:prstGeom>
        </p:spPr>
      </p:pic>
      <p:pic>
        <p:nvPicPr>
          <p:cNvPr id="19" name="Image 18">
            <a:extLst>
              <a:ext uri="{FF2B5EF4-FFF2-40B4-BE49-F238E27FC236}">
                <a16:creationId xmlns:a16="http://schemas.microsoft.com/office/drawing/2014/main" id="{BD68A428-9AEE-E87A-5D9A-0B2872DBDABA}"/>
              </a:ext>
            </a:extLst>
          </p:cNvPr>
          <p:cNvPicPr>
            <a:picLocks noChangeAspect="1"/>
          </p:cNvPicPr>
          <p:nvPr/>
        </p:nvPicPr>
        <p:blipFill>
          <a:blip r:embed="rId7"/>
          <a:stretch>
            <a:fillRect/>
          </a:stretch>
        </p:blipFill>
        <p:spPr>
          <a:xfrm>
            <a:off x="759256" y="5142494"/>
            <a:ext cx="709612" cy="672264"/>
          </a:xfrm>
          <a:prstGeom prst="rect">
            <a:avLst/>
          </a:prstGeom>
        </p:spPr>
      </p:pic>
      <p:sp>
        <p:nvSpPr>
          <p:cNvPr id="22" name="ZoneTexte 21">
            <a:extLst>
              <a:ext uri="{FF2B5EF4-FFF2-40B4-BE49-F238E27FC236}">
                <a16:creationId xmlns:a16="http://schemas.microsoft.com/office/drawing/2014/main" id="{4C86B3BF-D90B-D718-4F33-D7FF7B93464A}"/>
              </a:ext>
            </a:extLst>
          </p:cNvPr>
          <p:cNvSpPr txBox="1"/>
          <p:nvPr/>
        </p:nvSpPr>
        <p:spPr>
          <a:xfrm>
            <a:off x="8159621" y="3659280"/>
            <a:ext cx="704039" cy="830997"/>
          </a:xfrm>
          <a:prstGeom prst="rect">
            <a:avLst/>
          </a:prstGeom>
          <a:noFill/>
        </p:spPr>
        <p:txBody>
          <a:bodyPr wrap="none" rtlCol="0">
            <a:spAutoFit/>
          </a:bodyPr>
          <a:lstStyle/>
          <a:p>
            <a:r>
              <a:rPr lang="fr-BE" sz="4800" dirty="0">
                <a:solidFill>
                  <a:srgbClr val="FF0000"/>
                </a:solidFill>
                <a:sym typeface="Wingdings" panose="05000000000000000000" pitchFamily="2" charset="2"/>
              </a:rPr>
              <a:t></a:t>
            </a:r>
            <a:endParaRPr lang="fr-BE" sz="4800" dirty="0">
              <a:solidFill>
                <a:srgbClr val="FF0000"/>
              </a:solidFill>
            </a:endParaRPr>
          </a:p>
        </p:txBody>
      </p:sp>
      <p:pic>
        <p:nvPicPr>
          <p:cNvPr id="23" name="Audio 22">
            <a:hlinkClick r:id="" action="ppaction://media"/>
            <a:extLst>
              <a:ext uri="{FF2B5EF4-FFF2-40B4-BE49-F238E27FC236}">
                <a16:creationId xmlns:a16="http://schemas.microsoft.com/office/drawing/2014/main" id="{5CB7F48F-0900-470F-2A10-60DFBB12A8D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63665274"/>
      </p:ext>
    </p:extLst>
  </p:cSld>
  <p:clrMapOvr>
    <a:masterClrMapping/>
  </p:clrMapOvr>
  <mc:AlternateContent xmlns:mc="http://schemas.openxmlformats.org/markup-compatibility/2006">
    <mc:Choice xmlns:p14="http://schemas.microsoft.com/office/powerpoint/2010/main" Requires="p14">
      <p:transition spd="slow" p14:dur="2000" advTm="30520"/>
    </mc:Choice>
    <mc:Fallback>
      <p:transition spd="slow" advTm="30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661620" cy="1212102"/>
          </a:xfrm>
        </p:spPr>
        <p:txBody>
          <a:bodyPr>
            <a:normAutofit/>
          </a:bodyPr>
          <a:lstStyle/>
          <a:p>
            <a:r>
              <a:rPr lang="fr-BE" sz="4000" dirty="0">
                <a:solidFill>
                  <a:srgbClr val="FFFFFF"/>
                </a:solidFill>
              </a:rPr>
              <a:t>Passage de paramètres par valeur et par référence</a:t>
            </a:r>
          </a:p>
        </p:txBody>
      </p:sp>
      <p:sp>
        <p:nvSpPr>
          <p:cNvPr id="3" name="ZoneTexte 2">
            <a:extLst>
              <a:ext uri="{FF2B5EF4-FFF2-40B4-BE49-F238E27FC236}">
                <a16:creationId xmlns:a16="http://schemas.microsoft.com/office/drawing/2014/main" id="{D039E390-6FCC-4309-85E3-108CD3FC2189}"/>
              </a:ext>
            </a:extLst>
          </p:cNvPr>
          <p:cNvSpPr txBox="1"/>
          <p:nvPr/>
        </p:nvSpPr>
        <p:spPr>
          <a:xfrm>
            <a:off x="1529031" y="4453469"/>
            <a:ext cx="9594429" cy="1107996"/>
          </a:xfrm>
          <a:prstGeom prst="rect">
            <a:avLst/>
          </a:prstGeom>
          <a:noFill/>
        </p:spPr>
        <p:txBody>
          <a:bodyPr wrap="square" rtlCol="0">
            <a:spAutoFit/>
          </a:bodyPr>
          <a:lstStyle/>
          <a:p>
            <a:r>
              <a:rPr lang="fr-BE" sz="2400" dirty="0"/>
              <a:t>Si le paramètre est un objet, c’est la référence de l’objet qui est copiée.</a:t>
            </a:r>
          </a:p>
          <a:p>
            <a:r>
              <a:rPr lang="fr-BE" sz="2400" dirty="0"/>
              <a:t>Effet de bord !</a:t>
            </a:r>
          </a:p>
          <a:p>
            <a:endParaRPr lang="fr-BE" dirty="0"/>
          </a:p>
        </p:txBody>
      </p:sp>
      <p:sp>
        <p:nvSpPr>
          <p:cNvPr id="11" name="ZoneTexte 10">
            <a:extLst>
              <a:ext uri="{FF2B5EF4-FFF2-40B4-BE49-F238E27FC236}">
                <a16:creationId xmlns:a16="http://schemas.microsoft.com/office/drawing/2014/main" id="{13D55A37-9375-4D4D-9F2D-E445BD4A7081}"/>
              </a:ext>
            </a:extLst>
          </p:cNvPr>
          <p:cNvSpPr txBox="1"/>
          <p:nvPr/>
        </p:nvSpPr>
        <p:spPr>
          <a:xfrm>
            <a:off x="1529032" y="2584451"/>
            <a:ext cx="8586518" cy="830997"/>
          </a:xfrm>
          <a:prstGeom prst="rect">
            <a:avLst/>
          </a:prstGeom>
          <a:noFill/>
        </p:spPr>
        <p:txBody>
          <a:bodyPr wrap="square">
            <a:spAutoFit/>
          </a:bodyPr>
          <a:lstStyle/>
          <a:p>
            <a:r>
              <a:rPr lang="fr-FR" sz="2400" dirty="0"/>
              <a:t>lorsqu'on appelle une méthode, les valeurs passées en paramètres sont copiées dans les paramètres de la méthode.</a:t>
            </a:r>
            <a:endParaRPr lang="fr-BE" sz="2400" dirty="0"/>
          </a:p>
        </p:txBody>
      </p:sp>
      <p:sp>
        <p:nvSpPr>
          <p:cNvPr id="13" name="ZoneTexte 12">
            <a:extLst>
              <a:ext uri="{FF2B5EF4-FFF2-40B4-BE49-F238E27FC236}">
                <a16:creationId xmlns:a16="http://schemas.microsoft.com/office/drawing/2014/main" id="{9ED429C1-B7EB-4C01-A350-5206EB8960F1}"/>
              </a:ext>
            </a:extLst>
          </p:cNvPr>
          <p:cNvSpPr txBox="1"/>
          <p:nvPr/>
        </p:nvSpPr>
        <p:spPr>
          <a:xfrm>
            <a:off x="1529031" y="3487291"/>
            <a:ext cx="8691293" cy="461665"/>
          </a:xfrm>
          <a:prstGeom prst="rect">
            <a:avLst/>
          </a:prstGeom>
          <a:noFill/>
        </p:spPr>
        <p:txBody>
          <a:bodyPr wrap="square">
            <a:spAutoFit/>
          </a:bodyPr>
          <a:lstStyle/>
          <a:p>
            <a:r>
              <a:rPr lang="fr-FR" sz="2400" dirty="0"/>
              <a:t>Une variable de type « primitif » contient directement une valeur. </a:t>
            </a:r>
            <a:endParaRPr lang="fr-BE" sz="2400" dirty="0"/>
          </a:p>
        </p:txBody>
      </p:sp>
      <p:pic>
        <p:nvPicPr>
          <p:cNvPr id="5" name="Image 4">
            <a:extLst>
              <a:ext uri="{FF2B5EF4-FFF2-40B4-BE49-F238E27FC236}">
                <a16:creationId xmlns:a16="http://schemas.microsoft.com/office/drawing/2014/main" id="{13FE93BD-A69F-48E3-AD71-C5FA4899B688}"/>
              </a:ext>
            </a:extLst>
          </p:cNvPr>
          <p:cNvPicPr>
            <a:picLocks noChangeAspect="1"/>
          </p:cNvPicPr>
          <p:nvPr/>
        </p:nvPicPr>
        <p:blipFill>
          <a:blip r:embed="rId5"/>
          <a:stretch>
            <a:fillRect/>
          </a:stretch>
        </p:blipFill>
        <p:spPr>
          <a:xfrm>
            <a:off x="5874677" y="5007467"/>
            <a:ext cx="1047750" cy="476250"/>
          </a:xfrm>
          <a:prstGeom prst="rect">
            <a:avLst/>
          </a:prstGeom>
        </p:spPr>
      </p:pic>
      <p:pic>
        <p:nvPicPr>
          <p:cNvPr id="6" name="Audio 5">
            <a:hlinkClick r:id="" action="ppaction://media"/>
            <a:extLst>
              <a:ext uri="{FF2B5EF4-FFF2-40B4-BE49-F238E27FC236}">
                <a16:creationId xmlns:a16="http://schemas.microsoft.com/office/drawing/2014/main" id="{BCCA2FD4-2D5B-E7B9-39C6-AC8AA9D6FF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65224050"/>
      </p:ext>
    </p:extLst>
  </p:cSld>
  <p:clrMapOvr>
    <a:masterClrMapping/>
  </p:clrMapOvr>
  <mc:AlternateContent xmlns:mc="http://schemas.openxmlformats.org/markup-compatibility/2006">
    <mc:Choice xmlns:p14="http://schemas.microsoft.com/office/powerpoint/2010/main" Requires="p14">
      <p:transition spd="slow" p14:dur="2000" advTm="38063"/>
    </mc:Choice>
    <mc:Fallback>
      <p:transition spd="slow" advTm="38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CalculBMIV1</a:t>
            </a:r>
          </a:p>
        </p:txBody>
      </p:sp>
      <p:pic>
        <p:nvPicPr>
          <p:cNvPr id="4" name="Image 3">
            <a:extLst>
              <a:ext uri="{FF2B5EF4-FFF2-40B4-BE49-F238E27FC236}">
                <a16:creationId xmlns:a16="http://schemas.microsoft.com/office/drawing/2014/main" id="{C955D9DC-0E3A-4592-843E-B31777E8E336}"/>
              </a:ext>
            </a:extLst>
          </p:cNvPr>
          <p:cNvPicPr>
            <a:picLocks noChangeAspect="1"/>
          </p:cNvPicPr>
          <p:nvPr/>
        </p:nvPicPr>
        <p:blipFill>
          <a:blip r:embed="rId5"/>
          <a:stretch>
            <a:fillRect/>
          </a:stretch>
        </p:blipFill>
        <p:spPr>
          <a:xfrm>
            <a:off x="2204085" y="2378076"/>
            <a:ext cx="7113192" cy="3061970"/>
          </a:xfrm>
          <a:prstGeom prst="rect">
            <a:avLst/>
          </a:prstGeom>
        </p:spPr>
      </p:pic>
      <p:pic>
        <p:nvPicPr>
          <p:cNvPr id="3" name="Audio 2">
            <a:hlinkClick r:id="" action="ppaction://media"/>
            <a:extLst>
              <a:ext uri="{FF2B5EF4-FFF2-40B4-BE49-F238E27FC236}">
                <a16:creationId xmlns:a16="http://schemas.microsoft.com/office/drawing/2014/main" id="{83A5ED50-06B8-05DF-7576-FCC5BB413E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89906289"/>
      </p:ext>
    </p:extLst>
  </p:cSld>
  <p:clrMapOvr>
    <a:masterClrMapping/>
  </p:clrMapOvr>
  <mc:AlternateContent xmlns:mc="http://schemas.openxmlformats.org/markup-compatibility/2006" xmlns:p14="http://schemas.microsoft.com/office/powerpoint/2010/main">
    <mc:Choice Requires="p14">
      <p:transition spd="slow" p14:dur="2000" advTm="43626"/>
    </mc:Choice>
    <mc:Fallback xmlns="">
      <p:transition spd="slow" advTm="43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5" name="Image 4">
            <a:extLst>
              <a:ext uri="{FF2B5EF4-FFF2-40B4-BE49-F238E27FC236}">
                <a16:creationId xmlns:a16="http://schemas.microsoft.com/office/drawing/2014/main" id="{0890C496-E1AB-47CA-935F-DEE153E48F24}"/>
              </a:ext>
            </a:extLst>
          </p:cNvPr>
          <p:cNvPicPr>
            <a:picLocks noChangeAspect="1"/>
          </p:cNvPicPr>
          <p:nvPr/>
        </p:nvPicPr>
        <p:blipFill>
          <a:blip r:embed="rId5"/>
          <a:stretch>
            <a:fillRect/>
          </a:stretch>
        </p:blipFill>
        <p:spPr>
          <a:xfrm>
            <a:off x="2099817" y="2354088"/>
            <a:ext cx="6911173" cy="4103861"/>
          </a:xfrm>
          <a:prstGeom prst="rect">
            <a:avLst/>
          </a:prstGeom>
        </p:spPr>
      </p:pic>
      <p:pic>
        <p:nvPicPr>
          <p:cNvPr id="3" name="Audio 2">
            <a:hlinkClick r:id="" action="ppaction://media"/>
            <a:extLst>
              <a:ext uri="{FF2B5EF4-FFF2-40B4-BE49-F238E27FC236}">
                <a16:creationId xmlns:a16="http://schemas.microsoft.com/office/drawing/2014/main" id="{1B59DBAB-4A22-B2A9-F453-EC94BE62B1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79120052"/>
      </p:ext>
    </p:extLst>
  </p:cSld>
  <p:clrMapOvr>
    <a:masterClrMapping/>
  </p:clrMapOvr>
  <mc:AlternateContent xmlns:mc="http://schemas.openxmlformats.org/markup-compatibility/2006" xmlns:p14="http://schemas.microsoft.com/office/powerpoint/2010/main">
    <mc:Choice Requires="p14">
      <p:transition spd="slow" p14:dur="2000" advTm="47705"/>
    </mc:Choice>
    <mc:Fallback xmlns="">
      <p:transition spd="slow" advTm="47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5" name="Image 4">
            <a:extLst>
              <a:ext uri="{FF2B5EF4-FFF2-40B4-BE49-F238E27FC236}">
                <a16:creationId xmlns:a16="http://schemas.microsoft.com/office/drawing/2014/main" id="{0890C496-E1AB-47CA-935F-DEE153E48F24}"/>
              </a:ext>
            </a:extLst>
          </p:cNvPr>
          <p:cNvPicPr>
            <a:picLocks noChangeAspect="1"/>
          </p:cNvPicPr>
          <p:nvPr/>
        </p:nvPicPr>
        <p:blipFill>
          <a:blip r:embed="rId5"/>
          <a:stretch>
            <a:fillRect/>
          </a:stretch>
        </p:blipFill>
        <p:spPr>
          <a:xfrm>
            <a:off x="2099817" y="2354088"/>
            <a:ext cx="6911173" cy="4103861"/>
          </a:xfrm>
          <a:prstGeom prst="rect">
            <a:avLst/>
          </a:prstGeom>
        </p:spPr>
      </p:pic>
      <p:pic>
        <p:nvPicPr>
          <p:cNvPr id="7" name="Image 6">
            <a:extLst>
              <a:ext uri="{FF2B5EF4-FFF2-40B4-BE49-F238E27FC236}">
                <a16:creationId xmlns:a16="http://schemas.microsoft.com/office/drawing/2014/main" id="{FB90A5FF-CE85-4CC2-A39B-611A883282E2}"/>
              </a:ext>
            </a:extLst>
          </p:cNvPr>
          <p:cNvPicPr>
            <a:picLocks noChangeAspect="1"/>
          </p:cNvPicPr>
          <p:nvPr/>
        </p:nvPicPr>
        <p:blipFill>
          <a:blip r:embed="rId6"/>
          <a:stretch>
            <a:fillRect/>
          </a:stretch>
        </p:blipFill>
        <p:spPr>
          <a:xfrm>
            <a:off x="7653783" y="4514850"/>
            <a:ext cx="2438400" cy="533400"/>
          </a:xfrm>
          <a:prstGeom prst="rect">
            <a:avLst/>
          </a:prstGeom>
        </p:spPr>
      </p:pic>
      <p:pic>
        <p:nvPicPr>
          <p:cNvPr id="11" name="Image 10">
            <a:extLst>
              <a:ext uri="{FF2B5EF4-FFF2-40B4-BE49-F238E27FC236}">
                <a16:creationId xmlns:a16="http://schemas.microsoft.com/office/drawing/2014/main" id="{F4BE6B48-EFD9-476A-88B9-9FBCC2CC8A3E}"/>
              </a:ext>
            </a:extLst>
          </p:cNvPr>
          <p:cNvPicPr>
            <a:picLocks noChangeAspect="1"/>
          </p:cNvPicPr>
          <p:nvPr/>
        </p:nvPicPr>
        <p:blipFill>
          <a:blip r:embed="rId7"/>
          <a:stretch>
            <a:fillRect/>
          </a:stretch>
        </p:blipFill>
        <p:spPr>
          <a:xfrm>
            <a:off x="10092182" y="3267075"/>
            <a:ext cx="789177" cy="638858"/>
          </a:xfrm>
          <a:prstGeom prst="rect">
            <a:avLst/>
          </a:prstGeom>
        </p:spPr>
      </p:pic>
      <p:pic>
        <p:nvPicPr>
          <p:cNvPr id="15" name="Image 14">
            <a:extLst>
              <a:ext uri="{FF2B5EF4-FFF2-40B4-BE49-F238E27FC236}">
                <a16:creationId xmlns:a16="http://schemas.microsoft.com/office/drawing/2014/main" id="{15F8AD4F-BE51-4591-9BCB-16A57B38B533}"/>
              </a:ext>
            </a:extLst>
          </p:cNvPr>
          <p:cNvPicPr>
            <a:picLocks noChangeAspect="1"/>
          </p:cNvPicPr>
          <p:nvPr/>
        </p:nvPicPr>
        <p:blipFill>
          <a:blip r:embed="rId8"/>
          <a:stretch>
            <a:fillRect/>
          </a:stretch>
        </p:blipFill>
        <p:spPr>
          <a:xfrm>
            <a:off x="3077527" y="6029324"/>
            <a:ext cx="2562225" cy="428625"/>
          </a:xfrm>
          <a:prstGeom prst="rect">
            <a:avLst/>
          </a:prstGeom>
        </p:spPr>
      </p:pic>
      <p:pic>
        <p:nvPicPr>
          <p:cNvPr id="19" name="Image 18">
            <a:extLst>
              <a:ext uri="{FF2B5EF4-FFF2-40B4-BE49-F238E27FC236}">
                <a16:creationId xmlns:a16="http://schemas.microsoft.com/office/drawing/2014/main" id="{903BE016-0008-46F2-8EC9-943608F5E055}"/>
              </a:ext>
            </a:extLst>
          </p:cNvPr>
          <p:cNvPicPr>
            <a:picLocks noChangeAspect="1"/>
          </p:cNvPicPr>
          <p:nvPr/>
        </p:nvPicPr>
        <p:blipFill>
          <a:blip r:embed="rId9"/>
          <a:stretch>
            <a:fillRect/>
          </a:stretch>
        </p:blipFill>
        <p:spPr>
          <a:xfrm>
            <a:off x="6563065" y="6043612"/>
            <a:ext cx="2447925" cy="409575"/>
          </a:xfrm>
          <a:prstGeom prst="rect">
            <a:avLst/>
          </a:prstGeom>
        </p:spPr>
      </p:pic>
      <p:pic>
        <p:nvPicPr>
          <p:cNvPr id="3" name="Audio 2">
            <a:hlinkClick r:id="" action="ppaction://media"/>
            <a:extLst>
              <a:ext uri="{FF2B5EF4-FFF2-40B4-BE49-F238E27FC236}">
                <a16:creationId xmlns:a16="http://schemas.microsoft.com/office/drawing/2014/main" id="{F2504B9E-6014-561F-4F48-D0157C14B0D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91088573"/>
      </p:ext>
    </p:extLst>
  </p:cSld>
  <p:clrMapOvr>
    <a:masterClrMapping/>
  </p:clrMapOvr>
  <mc:AlternateContent xmlns:mc="http://schemas.openxmlformats.org/markup-compatibility/2006" xmlns:p14="http://schemas.microsoft.com/office/powerpoint/2010/main">
    <mc:Choice Requires="p14">
      <p:transition spd="slow" p14:dur="2000" advTm="44997"/>
    </mc:Choice>
    <mc:Fallback xmlns="">
      <p:transition spd="slow" advTm="44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5" name="Image 4">
            <a:extLst>
              <a:ext uri="{FF2B5EF4-FFF2-40B4-BE49-F238E27FC236}">
                <a16:creationId xmlns:a16="http://schemas.microsoft.com/office/drawing/2014/main" id="{0890C496-E1AB-47CA-935F-DEE153E48F24}"/>
              </a:ext>
            </a:extLst>
          </p:cNvPr>
          <p:cNvPicPr>
            <a:picLocks noChangeAspect="1"/>
          </p:cNvPicPr>
          <p:nvPr/>
        </p:nvPicPr>
        <p:blipFill>
          <a:blip r:embed="rId5"/>
          <a:stretch>
            <a:fillRect/>
          </a:stretch>
        </p:blipFill>
        <p:spPr>
          <a:xfrm>
            <a:off x="2099817" y="2354088"/>
            <a:ext cx="6911173" cy="4103861"/>
          </a:xfrm>
          <a:prstGeom prst="rect">
            <a:avLst/>
          </a:prstGeom>
        </p:spPr>
      </p:pic>
      <p:sp>
        <p:nvSpPr>
          <p:cNvPr id="3" name="ZoneTexte 2">
            <a:extLst>
              <a:ext uri="{FF2B5EF4-FFF2-40B4-BE49-F238E27FC236}">
                <a16:creationId xmlns:a16="http://schemas.microsoft.com/office/drawing/2014/main" id="{9BDAEF8B-23B7-4399-B658-17306DCC8CD3}"/>
              </a:ext>
            </a:extLst>
          </p:cNvPr>
          <p:cNvSpPr txBox="1"/>
          <p:nvPr/>
        </p:nvSpPr>
        <p:spPr>
          <a:xfrm>
            <a:off x="8515350" y="4667250"/>
            <a:ext cx="3004540" cy="461665"/>
          </a:xfrm>
          <a:prstGeom prst="rect">
            <a:avLst/>
          </a:prstGeom>
          <a:noFill/>
        </p:spPr>
        <p:txBody>
          <a:bodyPr wrap="none" rtlCol="0">
            <a:spAutoFit/>
          </a:bodyPr>
          <a:lstStyle/>
          <a:p>
            <a:r>
              <a:rPr lang="fr-BE" sz="2400" dirty="0"/>
              <a:t>Visibilité des variables </a:t>
            </a:r>
          </a:p>
        </p:txBody>
      </p:sp>
      <p:pic>
        <p:nvPicPr>
          <p:cNvPr id="4" name="Audio 3">
            <a:hlinkClick r:id="" action="ppaction://media"/>
            <a:extLst>
              <a:ext uri="{FF2B5EF4-FFF2-40B4-BE49-F238E27FC236}">
                <a16:creationId xmlns:a16="http://schemas.microsoft.com/office/drawing/2014/main" id="{1E57848F-BD05-C9BE-F92B-251CC1A5B0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3699017"/>
      </p:ext>
    </p:extLst>
  </p:cSld>
  <p:clrMapOvr>
    <a:masterClrMapping/>
  </p:clrMapOvr>
  <mc:AlternateContent xmlns:mc="http://schemas.openxmlformats.org/markup-compatibility/2006" xmlns:p14="http://schemas.microsoft.com/office/powerpoint/2010/main">
    <mc:Choice Requires="p14">
      <p:transition spd="slow" p14:dur="2000" advTm="21547"/>
    </mc:Choice>
    <mc:Fallback xmlns="">
      <p:transition spd="slow" advTm="21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5" name="Image 4">
            <a:extLst>
              <a:ext uri="{FF2B5EF4-FFF2-40B4-BE49-F238E27FC236}">
                <a16:creationId xmlns:a16="http://schemas.microsoft.com/office/drawing/2014/main" id="{0890C496-E1AB-47CA-935F-DEE153E48F24}"/>
              </a:ext>
            </a:extLst>
          </p:cNvPr>
          <p:cNvPicPr>
            <a:picLocks noChangeAspect="1"/>
          </p:cNvPicPr>
          <p:nvPr/>
        </p:nvPicPr>
        <p:blipFill>
          <a:blip r:embed="rId5"/>
          <a:stretch>
            <a:fillRect/>
          </a:stretch>
        </p:blipFill>
        <p:spPr>
          <a:xfrm>
            <a:off x="2099817" y="2354088"/>
            <a:ext cx="6911173" cy="4103861"/>
          </a:xfrm>
          <a:prstGeom prst="rect">
            <a:avLst/>
          </a:prstGeom>
        </p:spPr>
      </p:pic>
      <p:sp>
        <p:nvSpPr>
          <p:cNvPr id="3" name="ZoneTexte 2">
            <a:extLst>
              <a:ext uri="{FF2B5EF4-FFF2-40B4-BE49-F238E27FC236}">
                <a16:creationId xmlns:a16="http://schemas.microsoft.com/office/drawing/2014/main" id="{9BDAEF8B-23B7-4399-B658-17306DCC8CD3}"/>
              </a:ext>
            </a:extLst>
          </p:cNvPr>
          <p:cNvSpPr txBox="1"/>
          <p:nvPr/>
        </p:nvSpPr>
        <p:spPr>
          <a:xfrm>
            <a:off x="8515350" y="4667250"/>
            <a:ext cx="2935612" cy="830997"/>
          </a:xfrm>
          <a:prstGeom prst="rect">
            <a:avLst/>
          </a:prstGeom>
          <a:noFill/>
        </p:spPr>
        <p:txBody>
          <a:bodyPr wrap="none" rtlCol="0">
            <a:spAutoFit/>
          </a:bodyPr>
          <a:lstStyle/>
          <a:p>
            <a:r>
              <a:rPr lang="fr-BE" sz="2400" dirty="0"/>
              <a:t>Visibilité des variables</a:t>
            </a:r>
          </a:p>
          <a:p>
            <a:r>
              <a:rPr lang="fr-BE" sz="2400" dirty="0"/>
              <a:t>(portée lexicale) </a:t>
            </a:r>
          </a:p>
        </p:txBody>
      </p:sp>
      <p:sp>
        <p:nvSpPr>
          <p:cNvPr id="4" name="Ellipse 3">
            <a:extLst>
              <a:ext uri="{FF2B5EF4-FFF2-40B4-BE49-F238E27FC236}">
                <a16:creationId xmlns:a16="http://schemas.microsoft.com/office/drawing/2014/main" id="{972AC35A-613F-4C7B-AA31-8DEC557EEE4F}"/>
              </a:ext>
            </a:extLst>
          </p:cNvPr>
          <p:cNvSpPr/>
          <p:nvPr/>
        </p:nvSpPr>
        <p:spPr>
          <a:xfrm>
            <a:off x="7534275" y="2286000"/>
            <a:ext cx="328612" cy="4191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Ellipse 12">
            <a:extLst>
              <a:ext uri="{FF2B5EF4-FFF2-40B4-BE49-F238E27FC236}">
                <a16:creationId xmlns:a16="http://schemas.microsoft.com/office/drawing/2014/main" id="{0BE25AF0-9990-462F-9660-A1F88727BC9C}"/>
              </a:ext>
            </a:extLst>
          </p:cNvPr>
          <p:cNvSpPr/>
          <p:nvPr/>
        </p:nvSpPr>
        <p:spPr>
          <a:xfrm>
            <a:off x="2238375" y="4543425"/>
            <a:ext cx="328612" cy="4191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Ellipse 14">
            <a:extLst>
              <a:ext uri="{FF2B5EF4-FFF2-40B4-BE49-F238E27FC236}">
                <a16:creationId xmlns:a16="http://schemas.microsoft.com/office/drawing/2014/main" id="{4AA261A6-A213-42E7-B213-90162146FCDF}"/>
              </a:ext>
            </a:extLst>
          </p:cNvPr>
          <p:cNvSpPr/>
          <p:nvPr/>
        </p:nvSpPr>
        <p:spPr>
          <a:xfrm>
            <a:off x="2238375" y="6012735"/>
            <a:ext cx="328612" cy="4191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Ellipse 16">
            <a:extLst>
              <a:ext uri="{FF2B5EF4-FFF2-40B4-BE49-F238E27FC236}">
                <a16:creationId xmlns:a16="http://schemas.microsoft.com/office/drawing/2014/main" id="{5C9F43A0-0DC9-43D5-B799-F9DD4E78F445}"/>
              </a:ext>
            </a:extLst>
          </p:cNvPr>
          <p:cNvSpPr/>
          <p:nvPr/>
        </p:nvSpPr>
        <p:spPr>
          <a:xfrm>
            <a:off x="5555403" y="5288697"/>
            <a:ext cx="328612" cy="4191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7" name="Audio 6">
            <a:hlinkClick r:id="" action="ppaction://media"/>
            <a:extLst>
              <a:ext uri="{FF2B5EF4-FFF2-40B4-BE49-F238E27FC236}">
                <a16:creationId xmlns:a16="http://schemas.microsoft.com/office/drawing/2014/main" id="{BC5E1BA1-3727-E281-0A72-326AB2C45D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31640262"/>
      </p:ext>
    </p:extLst>
  </p:cSld>
  <p:clrMapOvr>
    <a:masterClrMapping/>
  </p:clrMapOvr>
  <mc:AlternateContent xmlns:mc="http://schemas.openxmlformats.org/markup-compatibility/2006" xmlns:p14="http://schemas.microsoft.com/office/powerpoint/2010/main">
    <mc:Choice Requires="p14">
      <p:transition spd="slow" p14:dur="2000" advTm="44188"/>
    </mc:Choice>
    <mc:Fallback xmlns="">
      <p:transition spd="slow" advTm="44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C422674-F727-4A3A-9F38-8C82636E290C}"/>
              </a:ext>
            </a:extLst>
          </p:cNvPr>
          <p:cNvSpPr>
            <a:spLocks noGrp="1"/>
          </p:cNvSpPr>
          <p:nvPr>
            <p:ph type="title"/>
          </p:nvPr>
        </p:nvSpPr>
        <p:spPr>
          <a:xfrm>
            <a:off x="885720" y="965070"/>
            <a:ext cx="10264697" cy="1212102"/>
          </a:xfrm>
        </p:spPr>
        <p:txBody>
          <a:bodyPr>
            <a:normAutofit/>
          </a:bodyPr>
          <a:lstStyle/>
          <a:p>
            <a:r>
              <a:rPr lang="fr-BE" sz="4000" dirty="0">
                <a:solidFill>
                  <a:srgbClr val="FFFFFF"/>
                </a:solidFill>
              </a:rPr>
              <a:t>Mise en situation : CalculBMIV2</a:t>
            </a:r>
          </a:p>
        </p:txBody>
      </p:sp>
      <p:pic>
        <p:nvPicPr>
          <p:cNvPr id="20" name="Image 19">
            <a:extLst>
              <a:ext uri="{FF2B5EF4-FFF2-40B4-BE49-F238E27FC236}">
                <a16:creationId xmlns:a16="http://schemas.microsoft.com/office/drawing/2014/main" id="{99E9A414-FAD8-4A02-979B-B0E9C607FE70}"/>
              </a:ext>
            </a:extLst>
          </p:cNvPr>
          <p:cNvPicPr>
            <a:picLocks noChangeAspect="1"/>
          </p:cNvPicPr>
          <p:nvPr/>
        </p:nvPicPr>
        <p:blipFill>
          <a:blip r:embed="rId5"/>
          <a:stretch>
            <a:fillRect/>
          </a:stretch>
        </p:blipFill>
        <p:spPr>
          <a:xfrm>
            <a:off x="2280107" y="2265630"/>
            <a:ext cx="7307044" cy="4503911"/>
          </a:xfrm>
          <a:prstGeom prst="rect">
            <a:avLst/>
          </a:prstGeom>
        </p:spPr>
      </p:pic>
      <p:pic>
        <p:nvPicPr>
          <p:cNvPr id="7" name="Audio 6">
            <a:hlinkClick r:id="" action="ppaction://media"/>
            <a:extLst>
              <a:ext uri="{FF2B5EF4-FFF2-40B4-BE49-F238E27FC236}">
                <a16:creationId xmlns:a16="http://schemas.microsoft.com/office/drawing/2014/main" id="{38D6657A-EF67-3299-5703-B76B19EF99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69080679"/>
      </p:ext>
    </p:extLst>
  </p:cSld>
  <p:clrMapOvr>
    <a:masterClrMapping/>
  </p:clrMapOvr>
  <mc:AlternateContent xmlns:mc="http://schemas.openxmlformats.org/markup-compatibility/2006" xmlns:p14="http://schemas.microsoft.com/office/powerpoint/2010/main">
    <mc:Choice Requires="p14">
      <p:transition spd="slow" p14:dur="2000" advTm="87074"/>
    </mc:Choice>
    <mc:Fallback xmlns="">
      <p:transition spd="slow" advTm="87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1307</TotalTime>
  <Words>1441</Words>
  <Application>Microsoft Office PowerPoint</Application>
  <PresentationFormat>Grand écran</PresentationFormat>
  <Paragraphs>198</Paragraphs>
  <Slides>37</Slides>
  <Notes>34</Notes>
  <HiddenSlides>0</HiddenSlides>
  <MMClips>37</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37</vt:i4>
      </vt:variant>
    </vt:vector>
  </HeadingPairs>
  <TitlesOfParts>
    <vt:vector size="43" baseType="lpstr">
      <vt:lpstr>Arial</vt:lpstr>
      <vt:lpstr>Calibri</vt:lpstr>
      <vt:lpstr>Calibri Light</vt:lpstr>
      <vt:lpstr>Courier New</vt:lpstr>
      <vt:lpstr>Times New Roman</vt:lpstr>
      <vt:lpstr>Thème Office</vt:lpstr>
      <vt:lpstr>Les méthodes</vt:lpstr>
      <vt:lpstr>Objectifs</vt:lpstr>
      <vt:lpstr>technique top-down – technique bottom-up</vt:lpstr>
      <vt:lpstr>Mise en situation : CalculBMIV1</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Mise en situation : CalculBMIV2</vt:lpstr>
      <vt:lpstr>Entête de la méthode</vt:lpstr>
      <vt:lpstr>Le return</vt:lpstr>
      <vt:lpstr>Entête de la méthode</vt:lpstr>
      <vt:lpstr>Entête de la méthode</vt:lpstr>
      <vt:lpstr>Entête de la méthode</vt:lpstr>
      <vt:lpstr>Entête de la méthode</vt:lpstr>
      <vt:lpstr>Entête de la méthode</vt:lpstr>
      <vt:lpstr>Entête de la méthode</vt:lpstr>
      <vt:lpstr>Entête de la méthode</vt:lpstr>
      <vt:lpstr>Mise en situation : CalculBMIV3</vt:lpstr>
      <vt:lpstr>Entête de la méthode</vt:lpstr>
      <vt:lpstr>Le return</vt:lpstr>
      <vt:lpstr>Le return</vt:lpstr>
      <vt:lpstr>Le return</vt:lpstr>
      <vt:lpstr>Le return</vt:lpstr>
      <vt:lpstr>Passage de paramètres par valeur et par référence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Annick Dupont</dc:creator>
  <cp:lastModifiedBy>Annick Dupont</cp:lastModifiedBy>
  <cp:revision>117</cp:revision>
  <dcterms:created xsi:type="dcterms:W3CDTF">2021-09-12T13:33:57Z</dcterms:created>
  <dcterms:modified xsi:type="dcterms:W3CDTF">2022-10-16T09:02:34Z</dcterms:modified>
</cp:coreProperties>
</file>